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267" r:id="rId16"/>
    <p:sldId id="360" r:id="rId17"/>
    <p:sldId id="324" r:id="rId18"/>
    <p:sldId id="366" r:id="rId19"/>
    <p:sldId id="361" r:id="rId20"/>
    <p:sldId id="363" r:id="rId21"/>
  </p:sldIdLst>
  <p:sldSz cx="9144000" cy="5715000" type="screen16x10"/>
  <p:notesSz cx="6858000" cy="9144000"/>
  <p:custDataLst>
    <p:tags r:id="rId23"/>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FFB900"/>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147" autoAdjust="0"/>
    <p:restoredTop sz="26347" autoAdjust="0"/>
  </p:normalViewPr>
  <p:slideViewPr>
    <p:cSldViewPr snapToGrid="0">
      <p:cViewPr varScale="1">
        <p:scale>
          <a:sx n="132" d="100"/>
          <a:sy n="132" d="100"/>
        </p:scale>
        <p:origin x="96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910"/>
    </p:cViewPr>
  </p:sorterViewPr>
  <p:notesViewPr>
    <p:cSldViewPr snapToGrid="0">
      <p:cViewPr varScale="1">
        <p:scale>
          <a:sx n="87" d="100"/>
          <a:sy n="87" d="100"/>
        </p:scale>
        <p:origin x="2418"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id-ID"/>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id-ID"/>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Presentasi berikut dimaksudkan untuk digunakan oleh anak muda berusia antara 5-10 tahun. Kami merekomendasikan perencanaan selama 60 menit untuk aktivitas ini. Persingkat waktu untuk peserta yang lebih muda. </a:t>
            </a:r>
            <a:endParaRPr lang="id-ID" b="1" u="sng" dirty="0"/>
          </a:p>
          <a:p>
            <a:endParaRPr lang="id-ID" b="1" u="sng" dirty="0"/>
          </a:p>
          <a:p>
            <a:r>
              <a:rPr lang="id-ID" b="1" u="sng" dirty="0"/>
              <a:t>CONTOH NASKAH: </a:t>
            </a:r>
          </a:p>
          <a:p>
            <a:endParaRPr lang="id-ID" b="1" u="sng" dirty="0"/>
          </a:p>
          <a:p>
            <a:pPr>
              <a:defRPr/>
            </a:pPr>
            <a:r>
              <a:rPr lang="id-ID" b="0" u="none" dirty="0"/>
              <a:t>“Halo semuanya</a:t>
            </a:r>
            <a:r>
              <a:rPr lang="id-ID" kern="1200" dirty="0">
                <a:effectLst/>
                <a:latin typeface="+mn-lt"/>
              </a:rPr>
              <a:t>! Saya &lt;nama&gt;, dari &lt;organisasi&gt;. </a:t>
            </a:r>
            <a:r>
              <a:rPr lang="id-ID" b="0" u="none" dirty="0"/>
              <a:t>Hari ini kita akan melakukan Hour of Code</a:t>
            </a:r>
            <a:r>
              <a:rPr lang="id-ID" b="0" u="none" baseline="30000" dirty="0"/>
              <a:t>TM</a:t>
            </a:r>
            <a:r>
              <a:rPr lang="id-ID" b="0" u="none" dirty="0"/>
              <a:t> dengan Minecraft. </a:t>
            </a:r>
            <a:r>
              <a:rPr lang="id-ID" kern="1200" dirty="0">
                <a:effectLst/>
                <a:latin typeface="+mn-lt"/>
              </a:rPr>
              <a:t>Hour of Code</a:t>
            </a:r>
            <a:r>
              <a:rPr lang="id-ID" kern="1200" baseline="30000" dirty="0">
                <a:effectLst/>
                <a:latin typeface="+mn-lt"/>
              </a:rPr>
              <a:t>TM</a:t>
            </a:r>
            <a:r>
              <a:rPr lang="id-ID" kern="1200" dirty="0">
                <a:effectLst/>
                <a:latin typeface="+mn-lt"/>
              </a:rPr>
              <a:t> adalah kampanye di seluruh dunia oleh organisasi nirlaba Code.org untuk menunjukkan bahwa semua orang dapat mempelajari dasar-dasar tentang kode. Hari ini kamu akan menjadi bagian dari upaya itu</a:t>
            </a:r>
            <a:r>
              <a:rPr lang="id-ID" dirty="0"/>
              <a:t> -</a:t>
            </a:r>
            <a:r>
              <a:rPr lang="id-ID" b="0" u="none" baseline="0" dirty="0"/>
              <a:t> dengan mempelajari pengodean menggunakan tutorial Hour of Code</a:t>
            </a:r>
            <a:r>
              <a:rPr lang="id-ID" b="0" u="none" baseline="30000" dirty="0"/>
              <a:t>TM</a:t>
            </a:r>
            <a:r>
              <a:rPr lang="id-ID" b="0" u="none" baseline="0" dirty="0"/>
              <a:t> Minecraft baru dari Microsoft. Sebelumnya, kita akan membahas sedikit tentang apakah pengodean itu, mengapa hal tersebut penting, dan merupakan aktivitas yang menyenangkan!”</a:t>
            </a:r>
            <a:endParaRPr lang="id-ID" b="1" u="sng" dirty="0"/>
          </a:p>
          <a:p>
            <a:endParaRPr lang="id-ID" b="1" u="sng" dirty="0"/>
          </a:p>
          <a:p>
            <a:endParaRPr lang="id-ID" b="1" u="sng" dirty="0"/>
          </a:p>
          <a:p>
            <a:r>
              <a:rPr lang="id-ID" b="1" u="sng" dirty="0"/>
              <a:t>TUJUAN SLIDE:</a:t>
            </a:r>
            <a:r>
              <a:rPr lang="id-ID" dirty="0"/>
              <a:t> </a:t>
            </a:r>
          </a:p>
          <a:p>
            <a:endParaRPr lang="id-ID" b="0" u="none" baseline="0" dirty="0"/>
          </a:p>
          <a:p>
            <a:r>
              <a:rPr lang="id-ID" b="0" u="none" baseline="0" dirty="0"/>
              <a:t>Untuk membuat peserta bersemangat dengan Hour of Code</a:t>
            </a:r>
            <a:r>
              <a:rPr lang="id-ID" b="0" u="none" baseline="30000" dirty="0"/>
              <a:t>TM</a:t>
            </a:r>
            <a:r>
              <a:rPr lang="id-ID" b="0" u="none" baseline="0" dirty="0"/>
              <a:t>!</a:t>
            </a:r>
          </a:p>
          <a:p>
            <a:endParaRPr lang="id-ID" b="0" u="none" baseline="0" dirty="0"/>
          </a:p>
          <a:p>
            <a:r>
              <a:rPr lang="id-ID" sz="1200" b="1" u="sng" kern="1200" dirty="0">
                <a:solidFill>
                  <a:schemeClr val="tx1"/>
                </a:solidFill>
                <a:latin typeface="+mn-lt"/>
              </a:rPr>
              <a:t>CATATAN UNTUK FASILITATOR:</a:t>
            </a:r>
          </a:p>
          <a:p>
            <a:r>
              <a:rPr lang="id-ID" sz="1200" kern="1200" dirty="0">
                <a:solidFill>
                  <a:schemeClr val="tx1"/>
                </a:solidFill>
                <a:effectLst/>
                <a:latin typeface="+mn-lt"/>
              </a:rPr>
              <a:t>Ingat bahwa tujuan utama acara ini adalah agar peserta terlibat dalam tutorial. Batasi waktu penyajian dengan sesuai. Sebagian besar slide dalam paket ini dirancang untuk ditampilkan dalam waktu yang luar biasa singkat, sehingga mendukung penyajian sangat cepat dan berisi lebih banyak percakapan.</a:t>
            </a:r>
            <a:endParaRPr lang="id-ID" b="1" u="sng" dirty="0"/>
          </a:p>
          <a:p>
            <a:endParaRPr lang="id-ID" b="1" u="sng" dirty="0"/>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Gambar ini menunjukkan partisipasi seluruh dunia di acara Hour of Code</a:t>
            </a:r>
            <a:r>
              <a:rPr lang="id-ID" b="0" u="none" baseline="30000" dirty="0"/>
              <a:t>TM</a:t>
            </a:r>
            <a:r>
              <a:rPr lang="id-ID" sz="1200" kern="1200" dirty="0">
                <a:solidFill>
                  <a:schemeClr val="tx1"/>
                </a:solidFill>
                <a:effectLst/>
                <a:latin typeface="+mn-lt"/>
              </a:rPr>
              <a:t>.</a:t>
            </a:r>
            <a:endParaRPr lang="id-ID"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id-ID"/>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baseline="0" dirty="0"/>
              <a:t>“</a:t>
            </a:r>
            <a:r>
              <a:rPr lang="id-ID" sz="1200" kern="1200" dirty="0">
                <a:solidFill>
                  <a:schemeClr val="tx1"/>
                </a:solidFill>
                <a:effectLst/>
                <a:latin typeface="+mn-lt"/>
              </a:rPr>
              <a:t>Kode juga memungkinkan kamu untuk menciptakan berbagai hal baru, sehingga membantu mengembangkan imajinasi dan kreativitasmu!”</a:t>
            </a: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id-ID"/>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a:t>“Pengodean adalah aktivitas berkelompok! Karena semua orang yang membuat kode selalu memecahkan masalah dan menggunakan imajinasi, mereka </a:t>
            </a:r>
            <a:r>
              <a:rPr lang="id-ID" sz="1200" kern="1200" dirty="0">
                <a:solidFill>
                  <a:schemeClr val="tx1"/>
                </a:solidFill>
                <a:effectLst/>
                <a:latin typeface="+mn-lt"/>
              </a:rPr>
              <a:t>saling membantu dengan saling berbagi ide dan solusi!” </a:t>
            </a:r>
            <a:endParaRPr lang="id-ID"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id-ID"/>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sz="1200" kern="1200" dirty="0">
                <a:solidFill>
                  <a:schemeClr val="tx1"/>
                </a:solidFill>
                <a:effectLst/>
                <a:latin typeface="+mn-lt"/>
              </a:rPr>
              <a:t>“Apa yang kamu suka lakukan?</a:t>
            </a:r>
            <a:r>
              <a:rPr lang="id-ID" dirty="0"/>
              <a:t> </a:t>
            </a:r>
            <a:r>
              <a:rPr lang="id-ID" sz="1200" kern="1200" dirty="0">
                <a:solidFill>
                  <a:schemeClr val="tx1"/>
                </a:solidFill>
                <a:effectLst/>
                <a:latin typeface="+mn-lt"/>
              </a:rPr>
              <a:t>Bisa apa saja– membaca, olahraga, mode, bermain game video.”</a:t>
            </a:r>
            <a:endParaRPr lang="id-ID" b="1" u="sng" dirty="0"/>
          </a:p>
          <a:p>
            <a:endParaRPr lang="id-ID" b="1" u="sng" dirty="0"/>
          </a:p>
          <a:p>
            <a:r>
              <a:rPr lang="id-ID" b="1" u="sng" dirty="0"/>
              <a:t>TUJUAN SLIDE:</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Menempatkan pengodean sebagai sesuatu yang berhubungan dengan minat di luar bidang teknologi, kemungkinan besar akan membuat anak muda tertarik. Tujuannya adalah membiarkan imajinasi mereka mencari cara untuk mengubah semangat mereka ke dalam proyek pengodean yang dapat mengembangkan semangat tersebut. </a:t>
            </a:r>
            <a:endParaRPr lang="id-ID" b="1" u="sng" dirty="0"/>
          </a:p>
          <a:p>
            <a:endParaRPr lang="id-ID" b="1" dirty="0"/>
          </a:p>
          <a:p>
            <a:r>
              <a:rPr lang="id-ID" b="1" u="sng" dirty="0"/>
              <a:t>CATATAN FASILITATOR: </a:t>
            </a:r>
            <a:r>
              <a:rPr lang="id-ID" b="0" dirty="0"/>
              <a:t>Minta peserta berbagi semangat dan ide mereka</a:t>
            </a:r>
          </a:p>
          <a:p>
            <a:endParaRPr lang="id-ID"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id-ID"/>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“Pengodean bisa menjadi bagian dari semua hal yang ingin kamu lakukan!”</a:t>
            </a:r>
          </a:p>
          <a:p>
            <a:endParaRPr lang="id-ID" b="0" u="none" baseline="0" dirty="0"/>
          </a:p>
          <a:p>
            <a:r>
              <a:rPr lang="id-ID" b="0" u="none" baseline="0" dirty="0"/>
              <a:t>*CONTOH YANG HARUS DISEBUTKAN</a:t>
            </a:r>
          </a:p>
          <a:p>
            <a:pPr marL="628650" lvl="1" indent="-171450">
              <a:buFont typeface="Arial"/>
              <a:buChar char="•"/>
            </a:pPr>
            <a:r>
              <a:rPr lang="id-ID" sz="1200" kern="1200" dirty="0">
                <a:solidFill>
                  <a:schemeClr val="tx1"/>
                </a:solidFill>
                <a:effectLst/>
                <a:latin typeface="+mn-lt"/>
              </a:rPr>
              <a:t>Orang yang menyukai </a:t>
            </a:r>
            <a:r>
              <a:rPr lang="id-ID" sz="1200" b="1" kern="1200" dirty="0">
                <a:solidFill>
                  <a:schemeClr val="tx1"/>
                </a:solidFill>
                <a:effectLst/>
                <a:latin typeface="+mn-lt"/>
              </a:rPr>
              <a:t>film </a:t>
            </a:r>
            <a:r>
              <a:rPr lang="id-ID" sz="1200" kern="1200" dirty="0">
                <a:solidFill>
                  <a:schemeClr val="tx1"/>
                </a:solidFill>
                <a:effectLst/>
                <a:latin typeface="+mn-lt"/>
              </a:rPr>
              <a:t>bisa membuat aplikasi yang bisa dinilai dan dibicarakan orang banyak</a:t>
            </a:r>
            <a:endParaRPr lang="id-ID" dirty="0">
              <a:effectLst/>
            </a:endParaRPr>
          </a:p>
          <a:p>
            <a:pPr marL="628650" lvl="1" indent="-171450">
              <a:buFont typeface="Arial"/>
              <a:buChar char="•"/>
            </a:pPr>
            <a:r>
              <a:rPr lang="id-ID" sz="1200" kern="1200" dirty="0">
                <a:solidFill>
                  <a:schemeClr val="tx1"/>
                </a:solidFill>
                <a:effectLst/>
                <a:latin typeface="+mn-lt"/>
              </a:rPr>
              <a:t>Seseorang yang menyukai </a:t>
            </a:r>
            <a:r>
              <a:rPr lang="id-ID" sz="1200" b="1" kern="1200" dirty="0">
                <a:solidFill>
                  <a:schemeClr val="tx1"/>
                </a:solidFill>
                <a:effectLst/>
                <a:latin typeface="+mn-lt"/>
              </a:rPr>
              <a:t>game video </a:t>
            </a:r>
            <a:r>
              <a:rPr lang="id-ID" sz="1200" kern="1200" dirty="0">
                <a:solidFill>
                  <a:schemeClr val="tx1"/>
                </a:solidFill>
                <a:effectLst/>
                <a:latin typeface="+mn-lt"/>
              </a:rPr>
              <a:t>dapat membuat game sendiri</a:t>
            </a:r>
          </a:p>
          <a:p>
            <a:pPr marL="628650" lvl="1" indent="-171450">
              <a:buFont typeface="Arial"/>
              <a:buChar char="•"/>
            </a:pPr>
            <a:r>
              <a:rPr lang="id-ID" sz="1200" kern="1200" dirty="0">
                <a:solidFill>
                  <a:schemeClr val="tx1"/>
                </a:solidFill>
                <a:effectLst/>
                <a:latin typeface="+mn-lt"/>
              </a:rPr>
              <a:t>Seseorang yang menyukai </a:t>
            </a:r>
            <a:r>
              <a:rPr lang="id-ID" sz="1200" b="1" kern="1200" dirty="0">
                <a:solidFill>
                  <a:schemeClr val="tx1"/>
                </a:solidFill>
                <a:effectLst/>
                <a:latin typeface="+mn-lt"/>
              </a:rPr>
              <a:t>olahraga </a:t>
            </a:r>
            <a:r>
              <a:rPr lang="id-ID" sz="1200" kern="1200" dirty="0">
                <a:solidFill>
                  <a:schemeClr val="tx1"/>
                </a:solidFill>
                <a:effectLst/>
                <a:latin typeface="+mn-lt"/>
              </a:rPr>
              <a:t>dapat membuat app yang menunjukkan data pertandingan tim favorit mereka </a:t>
            </a:r>
          </a:p>
          <a:p>
            <a:pPr marL="628650" lvl="1" indent="-171450">
              <a:buFont typeface="Arial"/>
              <a:buChar char="•"/>
            </a:pPr>
            <a:r>
              <a:rPr lang="id-ID" sz="1200" kern="1200" dirty="0">
                <a:solidFill>
                  <a:schemeClr val="tx1"/>
                </a:solidFill>
                <a:effectLst/>
                <a:latin typeface="+mn-lt"/>
              </a:rPr>
              <a:t>Jika seseorang menyukai </a:t>
            </a:r>
            <a:r>
              <a:rPr lang="id-ID" sz="1200" b="1" kern="1200" dirty="0">
                <a:solidFill>
                  <a:schemeClr val="tx1"/>
                </a:solidFill>
                <a:effectLst/>
                <a:latin typeface="+mn-lt"/>
              </a:rPr>
              <a:t>animasi dan pahlawan super</a:t>
            </a:r>
            <a:r>
              <a:rPr lang="id-ID" sz="1200" kern="1200" dirty="0">
                <a:solidFill>
                  <a:schemeClr val="tx1"/>
                </a:solidFill>
                <a:effectLst/>
                <a:latin typeface="+mn-lt"/>
              </a:rPr>
              <a:t>, ia dapat membuat situs web tentang karakter favoritnya </a:t>
            </a:r>
            <a:endParaRPr lang="id-ID" dirty="0">
              <a:effectLst/>
            </a:endParaRPr>
          </a:p>
          <a:p>
            <a:endParaRPr lang="id-ID" b="1" u="sng" dirty="0"/>
          </a:p>
          <a:p>
            <a:r>
              <a:rPr lang="id-ID" b="1" u="sng" dirty="0"/>
              <a:t>TUJUAN SLIDE:</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Menekankan bahwa mereka tidak hanya dapat menemukan cara baru untuk bersenang-senang dalam proses pengodean dan menemukan apa yang dapat dilakukan dengannya, tapi hasil kreasi mereka bisa dibagikan dan digunakan bersama teman-teman.</a:t>
            </a: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id-ID"/>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“Sudah siap melakukan pengodean? Ayo mulai! “Untuk </a:t>
            </a:r>
            <a:r>
              <a:rPr lang="id-ID" sz="1200" dirty="0">
                <a:solidFill>
                  <a:schemeClr val="bg1"/>
                </a:solidFill>
                <a:latin typeface="Segoe UI Light" panose="020B0502040204020203" pitchFamily="34" charset="0"/>
              </a:rPr>
              <a:t>Hour of </a:t>
            </a:r>
            <a:r>
              <a:rPr lang="id-ID" b="0" u="none" baseline="0" dirty="0"/>
              <a:t>Code</a:t>
            </a:r>
            <a:r>
              <a:rPr lang="id-ID" b="0" u="none" baseline="30000" dirty="0"/>
              <a:t>TM</a:t>
            </a:r>
            <a:r>
              <a:rPr lang="id-ID" b="0" u="none" baseline="0" dirty="0"/>
              <a:t> hari ini, kita akan mempelajari</a:t>
            </a:r>
            <a:r>
              <a:rPr lang="id-ID" sz="1200" kern="1200" dirty="0">
                <a:solidFill>
                  <a:schemeClr val="tx1"/>
                </a:solidFill>
                <a:effectLst/>
                <a:latin typeface="+mn-lt"/>
              </a:rPr>
              <a:t> tutorial yang diilhami game Minecraft</a:t>
            </a:r>
            <a:r>
              <a:rPr lang="id-ID" b="0" u="none" baseline="0" dirty="0"/>
              <a:t>! Tutorial </a:t>
            </a:r>
            <a:r>
              <a:rPr lang="id-ID" sz="1200" kern="1200" dirty="0">
                <a:solidFill>
                  <a:schemeClr val="tx1"/>
                </a:solidFill>
                <a:effectLst/>
                <a:latin typeface="+mn-lt"/>
              </a:rPr>
              <a:t>ini menggunakan karakter dan konsep dari game video Minecraft, tapi bukan game itu sendiri.</a:t>
            </a:r>
            <a:r>
              <a:rPr lang="id-ID" b="0" u="none" baseline="0" dirty="0"/>
              <a:t>”</a:t>
            </a:r>
            <a:r>
              <a:rPr lang="id-ID" dirty="0"/>
              <a:t> </a:t>
            </a:r>
            <a:r>
              <a:rPr lang="id-ID" sz="1200" kern="1200" dirty="0">
                <a:solidFill>
                  <a:schemeClr val="tx1"/>
                </a:solidFill>
                <a:effectLst/>
                <a:latin typeface="+mn-lt"/>
              </a:rPr>
              <a:t>Di tutorial Hour of </a:t>
            </a:r>
            <a:r>
              <a:rPr lang="id-ID" b="0" u="none" baseline="0" dirty="0"/>
              <a:t>Code</a:t>
            </a:r>
            <a:r>
              <a:rPr lang="id-ID" b="0" u="none" baseline="30000" dirty="0"/>
              <a:t>TM</a:t>
            </a:r>
            <a:r>
              <a:rPr lang="id-ID" sz="1200" kern="1200" dirty="0">
                <a:solidFill>
                  <a:schemeClr val="tx1"/>
                </a:solidFill>
                <a:effectLst/>
                <a:latin typeface="+mn-lt"/>
              </a:rPr>
              <a:t> Minecraft, kamu akan bertemu dengan “Agen” serta mempelajari dan menggunakan teknik pengodean seperti loop, debug, dan fungsi untuk mendesain sendiri solusi teka-tekimu dan menyaksikan Agen melaksanakan perintahmu.”</a:t>
            </a:r>
            <a:endParaRPr lang="id-ID" sz="1200" b="0" baseline="0" dirty="0"/>
          </a:p>
          <a:p>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u="none" baseline="0" dirty="0"/>
              <a:t>“Kamu memiliki waktu _____ untuk bermain hari ini. Jika kamu tidak bisa menemukan solusinya, bersabarlah, coba cara lain untuk mengatasinya. Kemudian, tanyakan tetangga, dan terakhir, jika butuh bantuan, [angkat tangan, ibu jari ke atas, dll].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0" u="none" baseline="0" dirty="0"/>
              <a:t>Jangan lupakan ponsel kamu!”</a:t>
            </a:r>
            <a:endParaRPr lang="id-ID" sz="1200" b="0" u="none" dirty="0"/>
          </a:p>
          <a:p>
            <a:endParaRPr lang="id-ID" b="0" u="none" dirty="0"/>
          </a:p>
          <a:p>
            <a:endParaRPr lang="id-ID" b="1" u="sng" dirty="0"/>
          </a:p>
          <a:p>
            <a:r>
              <a:rPr lang="id-ID" b="1" u="sng" dirty="0"/>
              <a:t>TUJUAN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Untuk memperkenalkan </a:t>
            </a:r>
            <a:r>
              <a:rPr lang="id-ID" sz="1200" dirty="0">
                <a:solidFill>
                  <a:schemeClr val="bg1"/>
                </a:solidFill>
                <a:latin typeface="Segoe UI Light" panose="020B0502040204020203" pitchFamily="34" charset="0"/>
              </a:rPr>
              <a:t>Hour of </a:t>
            </a:r>
            <a:r>
              <a:rPr lang="id-ID" b="0" u="none" baseline="0" dirty="0"/>
              <a:t>Code</a:t>
            </a:r>
            <a:r>
              <a:rPr lang="id-ID" b="0" u="none" baseline="30000" dirty="0"/>
              <a:t>TM</a:t>
            </a:r>
            <a:endParaRPr lang="id-ID" sz="1200" dirty="0">
              <a:solidFill>
                <a:schemeClr val="bg1"/>
              </a:solidFill>
              <a:latin typeface="Segoe UI Light" panose="020B0502040204020203" pitchFamily="34" charset="0"/>
            </a:endParaRPr>
          </a:p>
          <a:p>
            <a:endParaRPr lang="id-ID"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1" u="sng" dirty="0"/>
              <a:t>CATATAN FASILITATOR:</a:t>
            </a:r>
          </a:p>
          <a:p>
            <a:pPr>
              <a:defRPr/>
            </a:pPr>
            <a:r>
              <a:rPr lang="id-ID" b="0" dirty="0"/>
              <a:t>Ada lebih dari satu tutorial Minecraft. Mulai dengan tutorial </a:t>
            </a:r>
            <a:r>
              <a:rPr lang="id-ID" dirty="0"/>
              <a:t>tahun </a:t>
            </a:r>
            <a:r>
              <a:rPr lang="id-ID" b="0" dirty="0"/>
              <a:t>ini dan manfaatkan tutorial lainnya, jika mereka menyelesaikannya lebih awal. Tiap tutorial mengajarkan berbagai konsep berbeda, jadi mempelajari semua tutorial adalah ide bagus!</a:t>
            </a:r>
            <a:r>
              <a:rPr lang="id-ID" dirty="0"/>
              <a:t> </a:t>
            </a:r>
            <a:endParaRPr lang="id-ID" b="0" dirty="0"/>
          </a:p>
          <a:p>
            <a:endParaRPr lang="id-ID" sz="1200" b="1" u="sng" kern="1200" baseline="0" dirty="0">
              <a:solidFill>
                <a:schemeClr val="tx1"/>
              </a:solidFill>
              <a:effectLst/>
              <a:latin typeface="+mn-lt"/>
              <a:ea typeface="+mn-ea"/>
              <a:cs typeface="+mn-cs"/>
            </a:endParaRPr>
          </a:p>
          <a:p>
            <a:r>
              <a:rPr lang="id-ID" sz="1200" kern="1200" dirty="0">
                <a:solidFill>
                  <a:schemeClr val="tx1"/>
                </a:solidFill>
                <a:effectLst/>
                <a:latin typeface="+mn-lt"/>
              </a:rPr>
              <a:t>Jika Anda tidak dapat memberikan perangkat untuk tiap peserta, coba dan pasangkan mereka dengan seseorang dan biarkan mereka bergantian melakukan setiap langkah dari tiap pelajaran sehingga keduanya mendapatkan kesempatan untuk bekerja aktif dan mengamati. Kami menyarankan setiap peserta bekerja sendiri pada teka-teki.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Setelah 15 menit, beri selamat kepada grup atas kemajuan yang dilakukan dan kode yang telah mereka tulis.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id-ID" sz="1200" b="0" u="none" kern="1200" dirty="0">
                <a:solidFill>
                  <a:schemeClr val="tx1"/>
                </a:solidFill>
                <a:effectLst/>
                <a:latin typeface="+mn-lt"/>
              </a:rPr>
              <a:t>Bagi peserta yang menyelesaikan tutorial dan/atau lebih maju, undang mereka untuk bermain melalui tutorial menggunakan </a:t>
            </a:r>
            <a:r>
              <a:rPr lang="id-ID" sz="1200" b="1" u="none" kern="1200" dirty="0">
                <a:solidFill>
                  <a:schemeClr val="tx1"/>
                </a:solidFill>
                <a:effectLst/>
                <a:latin typeface="+mn-lt"/>
              </a:rPr>
              <a:t>Diamond Path </a:t>
            </a:r>
            <a:r>
              <a:rPr lang="id-ID" sz="1200" b="0" u="none" kern="1200" dirty="0">
                <a:solidFill>
                  <a:schemeClr val="tx1"/>
                </a:solidFill>
                <a:effectLst/>
                <a:latin typeface="+mn-lt"/>
              </a:rPr>
              <a:t>– yang mencakup tantangan pengodean tambahan yang harus mereka selesaikan agar bisa mendapatkan berlian di level ini.</a:t>
            </a:r>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dirty="0"/>
          </a:p>
          <a:p>
            <a:r>
              <a:rPr lang="id-ID"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id-ID"/>
          </a:p>
        </p:txBody>
      </p:sp>
    </p:spTree>
    <p:extLst>
      <p:ext uri="{BB962C8B-B14F-4D97-AF65-F5344CB8AC3E}">
        <p14:creationId xmlns:p14="http://schemas.microsoft.com/office/powerpoint/2010/main" val="41777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600" b="1" u="sng" dirty="0"/>
              <a:t>CONTOH NASKAH:</a:t>
            </a:r>
          </a:p>
          <a:p>
            <a:endParaRPr lang="id-ID" sz="1600" b="0" u="none" dirty="0"/>
          </a:p>
          <a:p>
            <a:r>
              <a:rPr lang="id-ID" sz="1600" b="0" u="none" dirty="0"/>
              <a:t>“Sekarang buka </a:t>
            </a:r>
            <a:r>
              <a:rPr lang="id-ID" sz="1600" b="0" u="none" dirty="0">
                <a:solidFill>
                  <a:schemeClr val="bg1"/>
                </a:solidFill>
                <a:latin typeface="Segoe Pro Light" charset="0"/>
              </a:rPr>
              <a:t>code.org</a:t>
            </a:r>
            <a:r>
              <a:rPr lang="id-ID" sz="1600" dirty="0">
                <a:solidFill>
                  <a:schemeClr val="bg1"/>
                </a:solidFill>
                <a:latin typeface="Segoe Pro Light" charset="0"/>
              </a:rPr>
              <a:t>/Minecraft</a:t>
            </a:r>
            <a:r>
              <a:rPr lang="id-ID" dirty="0"/>
              <a:t> </a:t>
            </a:r>
            <a:r>
              <a:rPr lang="id-ID" sz="1600" b="0" u="none" baseline="0" dirty="0"/>
              <a:t>untuk menemukan tutorial "</a:t>
            </a:r>
            <a:r>
              <a:rPr lang="id-ID" sz="1600" kern="1200" dirty="0">
                <a:solidFill>
                  <a:schemeClr val="tx1"/>
                </a:solidFill>
                <a:effectLst/>
                <a:latin typeface="+mn-lt"/>
              </a:rPr>
              <a:t>Hero’s Journey Hour of </a:t>
            </a:r>
            <a:r>
              <a:rPr lang="id-ID" sz="1600" b="0" u="none" baseline="0" dirty="0"/>
              <a:t>Code</a:t>
            </a:r>
            <a:r>
              <a:rPr lang="id-ID" sz="1600" b="0" u="none" baseline="30000" dirty="0"/>
              <a:t>TM</a:t>
            </a:r>
            <a:r>
              <a:rPr lang="id-ID" sz="1600" kern="1200" dirty="0">
                <a:solidFill>
                  <a:schemeClr val="tx1"/>
                </a:solidFill>
                <a:effectLst/>
                <a:latin typeface="+mn-lt"/>
              </a:rPr>
              <a:t> Minecraft” </a:t>
            </a:r>
            <a:r>
              <a:rPr lang="id-ID" sz="1600" b="0" u="none" baseline="0" dirty="0"/>
              <a:t>dan MULAILAH! ”</a:t>
            </a:r>
            <a:endParaRPr lang="id-ID" sz="1600" b="1" u="sng" dirty="0"/>
          </a:p>
          <a:p>
            <a:endParaRPr lang="id-ID" sz="1600" b="1" u="sng" dirty="0"/>
          </a:p>
          <a:p>
            <a:r>
              <a:rPr lang="id-ID" sz="1600" b="1" u="sng" dirty="0"/>
              <a:t>TUJUAN SLIDE:</a:t>
            </a:r>
          </a:p>
          <a:p>
            <a:endParaRPr lang="id-ID" sz="1600" b="1" dirty="0"/>
          </a:p>
          <a:p>
            <a:r>
              <a:rPr lang="id-ID" sz="1600" b="0" dirty="0"/>
              <a:t>Untuk memberikan waktu bagi peserta dalam mendapatkan tutorial.</a:t>
            </a:r>
          </a:p>
          <a:p>
            <a:endParaRPr lang="id-ID" sz="1600" b="0" dirty="0"/>
          </a:p>
          <a:p>
            <a:r>
              <a:rPr lang="id-ID" sz="1600" b="1" u="sng" kern="1200" dirty="0">
                <a:solidFill>
                  <a:schemeClr val="tx1"/>
                </a:solidFill>
                <a:latin typeface="+mn-lt"/>
              </a:rPr>
              <a:t>CATATAN UNTUK FASILITATOR:</a:t>
            </a:r>
            <a:endParaRPr lang="id-ID" sz="1600" b="1" u="sng" kern="1200" dirty="0">
              <a:solidFill>
                <a:schemeClr val="tx1"/>
              </a:solidFill>
              <a:latin typeface="+mn-lt"/>
              <a:ea typeface="+mn-ea"/>
              <a:cs typeface="+mn-cs"/>
            </a:endParaRPr>
          </a:p>
          <a:p>
            <a:pPr marL="742950" lvl="1" indent="-285750">
              <a:buFont typeface="Arial" panose="020B0604020202020204" pitchFamily="34" charset="0"/>
              <a:buChar char="•"/>
            </a:pPr>
            <a:r>
              <a:rPr lang="id-ID" sz="1600" b="0" dirty="0"/>
              <a:t>Tetap buka slide ini selama tutorial dan lanjutkan ke slide berikutnya hanya setelah kelompok Anda mendekati akhir tutorial mereka</a:t>
            </a:r>
          </a:p>
          <a:p>
            <a:pPr marL="742950" lvl="1" indent="-285750">
              <a:buFont typeface="Arial" panose="020B0604020202020204" pitchFamily="34" charset="0"/>
              <a:buChar char="•"/>
            </a:pPr>
            <a:r>
              <a:rPr lang="id-ID" sz="1600" b="0" dirty="0"/>
              <a:t>Jika peserta memasuki halaman tutorial, kemajuannya akan disimpan pada level tersebut dan mereka dapat kembali mengunjunginya jika tidak menyelesaikannya. </a:t>
            </a:r>
          </a:p>
          <a:p>
            <a:pPr marL="742950" lvl="1" indent="-285750">
              <a:buFont typeface="Arial" panose="020B0604020202020204" pitchFamily="34" charset="0"/>
              <a:buChar char="•"/>
            </a:pPr>
            <a:r>
              <a:rPr lang="id-ID" sz="1600" b="0" dirty="0"/>
              <a:t>Karena mereka dapat bermain secara bebas dan tersedia ruang untuk membangun apa pun yang diinginkan peserta, waspadai risiko yang menyertai konten remaja dan pengguna.</a:t>
            </a:r>
          </a:p>
          <a:p>
            <a:pPr marL="742950" lvl="1" indent="-285750">
              <a:buFont typeface="Arial" panose="020B0604020202020204" pitchFamily="34" charset="0"/>
              <a:buChar char="•"/>
            </a:pPr>
            <a:endParaRPr lang="id-ID" sz="1600" b="0" dirty="0"/>
          </a:p>
          <a:p>
            <a:r>
              <a:rPr lang="id-ID" sz="1600" b="1" u="sng" dirty="0"/>
              <a:t>JIKA WAKTU ANDA TERBATAS:</a:t>
            </a:r>
          </a:p>
          <a:p>
            <a:pPr marL="742950" lvl="1" indent="-285750">
              <a:buFont typeface="Arial" panose="020B0604020202020204" pitchFamily="34" charset="0"/>
              <a:buChar char="•"/>
            </a:pPr>
            <a:r>
              <a:rPr lang="id-ID" sz="1600" b="0" dirty="0"/>
              <a:t>Selesaikan teka-teki sebanyak mungkin. Anak-anak yang paham teknologi dapat menyelesaikan semuanya dalam waktu 50-60 menit.</a:t>
            </a:r>
          </a:p>
          <a:p>
            <a:pPr marL="742950" lvl="1" indent="-285750">
              <a:buFont typeface="Arial" panose="020B0604020202020204" pitchFamily="34" charset="0"/>
              <a:buChar char="•"/>
            </a:pPr>
            <a:r>
              <a:rPr lang="id-ID" sz="1600" b="0" dirty="0"/>
              <a:t>Berikan selamat pada siswa atas hal yang mereka capai dan beri tahu siswa bahwa mereka bisa melakukan pengkodean lagi di rumah.</a:t>
            </a:r>
          </a:p>
          <a:p>
            <a:pPr marL="742950" lvl="1" indent="-285750">
              <a:buFont typeface="Arial" panose="020B0604020202020204" pitchFamily="34" charset="0"/>
              <a:buChar char="•"/>
            </a:pPr>
            <a:endParaRPr lang="id-ID" sz="1600" b="0" dirty="0"/>
          </a:p>
          <a:p>
            <a:r>
              <a:rPr lang="id-ID" sz="1600" b="1" u="sng" dirty="0"/>
              <a:t>JIKA ANDA MEMILIKI WAKTU TAMBAHAN:</a:t>
            </a:r>
          </a:p>
          <a:p>
            <a:pPr marL="742950" lvl="1" indent="-285750">
              <a:buFont typeface="Arial" panose="020B0604020202020204" pitchFamily="34" charset="0"/>
              <a:buChar char="•"/>
            </a:pPr>
            <a:r>
              <a:rPr lang="id-ID" sz="1600" b="0" dirty="0"/>
              <a:t>Arahkan pelajar untuk tetap berkreasi pada teka-teki terakhir dengan jam tambahan durasi bermain.  </a:t>
            </a:r>
          </a:p>
          <a:p>
            <a:pPr marL="742950" lvl="1" indent="-285750">
              <a:buFont typeface="Arial" panose="020B0604020202020204" pitchFamily="34" charset="0"/>
              <a:buChar char="•"/>
            </a:pPr>
            <a:r>
              <a:rPr lang="id-ID" sz="1600" b="0" dirty="0"/>
              <a:t>Arahkan siswa untuk kembali melewati tiap teka-teki dan tantang mereka untuk memecahkannya dengan cara lain. Hal ini memperkuat peluang yang menyenangkan dan menarik untuk berlatih dan bereksperimen.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d-ID" sz="1600" b="0" u="none" kern="1200" dirty="0">
                <a:solidFill>
                  <a:schemeClr val="tx1"/>
                </a:solidFill>
                <a:effectLst/>
                <a:latin typeface="+mn-lt"/>
              </a:rPr>
              <a:t>Arahkan siswa untuk bermain melalui “Hour of </a:t>
            </a:r>
            <a:r>
              <a:rPr lang="id-ID" sz="1600" b="0" u="none" baseline="0" dirty="0"/>
              <a:t>Code</a:t>
            </a:r>
            <a:r>
              <a:rPr lang="id-ID" sz="1600" b="0" u="none" baseline="30000" dirty="0"/>
              <a:t>TM</a:t>
            </a:r>
            <a:r>
              <a:rPr lang="id-ID" sz="1600" b="0" u="none" kern="1200" dirty="0">
                <a:solidFill>
                  <a:schemeClr val="tx1"/>
                </a:solidFill>
                <a:effectLst/>
                <a:latin typeface="+mn-lt"/>
              </a:rPr>
              <a:t> Adventurer Minecraft" dan/atau “Hour of </a:t>
            </a:r>
            <a:r>
              <a:rPr lang="id-ID" sz="1600" b="0" u="none" baseline="0" dirty="0"/>
              <a:t>Code</a:t>
            </a:r>
            <a:r>
              <a:rPr lang="id-ID" sz="1600" b="0" u="none" baseline="30000" dirty="0"/>
              <a:t>TM</a:t>
            </a:r>
            <a:r>
              <a:rPr lang="id-ID" sz="1600" b="0" u="none" kern="1200" dirty="0">
                <a:solidFill>
                  <a:schemeClr val="tx1"/>
                </a:solidFill>
                <a:effectLst/>
                <a:latin typeface="+mn-lt"/>
              </a:rPr>
              <a:t> Designer Minecraft".</a:t>
            </a:r>
            <a:endParaRPr lang="id-ID" sz="1600" b="0" dirty="0"/>
          </a:p>
          <a:p>
            <a:pPr marL="285750" indent="-285750">
              <a:buFont typeface="Arial" panose="020B0604020202020204" pitchFamily="34" charset="0"/>
              <a:buChar char="•"/>
            </a:pPr>
            <a:endParaRPr lang="id-ID" sz="1600" b="0" dirty="0"/>
          </a:p>
          <a:p>
            <a:pPr marL="285750" indent="-285750">
              <a:buFont typeface="Arial" panose="020B0604020202020204" pitchFamily="34" charset="0"/>
              <a:buChar char="•"/>
            </a:pPr>
            <a:endParaRPr lang="id-ID" sz="1600" b="0" dirty="0"/>
          </a:p>
          <a:p>
            <a:pPr marL="285750" indent="-285750">
              <a:buFont typeface="Arial" panose="020B0604020202020204" pitchFamily="34" charset="0"/>
              <a:buChar char="•"/>
            </a:pPr>
            <a:endParaRPr lang="id-ID" sz="1600" b="0" dirty="0"/>
          </a:p>
          <a:p>
            <a:pPr marL="285750" indent="-285750">
              <a:buFont typeface="Arial" panose="020B0604020202020204" pitchFamily="34" charset="0"/>
              <a:buChar char="•"/>
            </a:pPr>
            <a:endParaRPr lang="id-ID" sz="1600" b="0" dirty="0"/>
          </a:p>
          <a:p>
            <a:pPr marL="0" indent="0">
              <a:buFont typeface="Arial" panose="020B0604020202020204" pitchFamily="34" charset="0"/>
              <a:buNone/>
            </a:pPr>
            <a:endParaRPr lang="id-ID" sz="1600"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id-ID"/>
          </a:p>
        </p:txBody>
      </p:sp>
    </p:spTree>
    <p:extLst>
      <p:ext uri="{BB962C8B-B14F-4D97-AF65-F5344CB8AC3E}">
        <p14:creationId xmlns:p14="http://schemas.microsoft.com/office/powerpoint/2010/main" val="1847798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“Baiklah semuanya! Tersisa beberapa menit lagi untuk menyelesaikan tutorial kamu!</a:t>
            </a:r>
          </a:p>
          <a:p>
            <a:r>
              <a:rPr lang="id-ID" b="0" u="none" dirty="0"/>
              <a:t>[jika akses ke perangkat dan internet adalah hal umum, tambahkan] Dan ingat, kamu bisa lanjut melakukan pengodean dengan Minecraft nanti."</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u="none" dirty="0"/>
              <a:t>Mengingatkan peserta bahwa waktu hampir habis dan tutorial hampir berakhir.</a:t>
            </a:r>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id-ID"/>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1" u="sng" dirty="0"/>
          </a:p>
          <a:p>
            <a:r>
              <a:rPr lang="id-ID" b="0" u="none" baseline="0" dirty="0"/>
              <a:t>“Mari kita kembali ke percakapan sebelumnya. Apakah pendapatmu tentang pengodean berubah?”</a:t>
            </a:r>
          </a:p>
          <a:p>
            <a:pPr marL="628650" lvl="1" indent="-171450">
              <a:buFont typeface="Arial"/>
              <a:buChar char="•"/>
            </a:pPr>
            <a:r>
              <a:rPr lang="id-ID"/>
              <a:t>Bagaimana kamu akan menjawab pertanyaan "Apakah kode itu" jika keluarga atau teman menanyakan?</a:t>
            </a:r>
          </a:p>
          <a:p>
            <a:pPr marL="628650" lvl="1" indent="-171450">
              <a:buFont typeface="Arial"/>
              <a:buChar char="•"/>
            </a:pPr>
            <a:r>
              <a:rPr lang="id-ID"/>
              <a:t>Apa yang telah kamu pelajari?</a:t>
            </a:r>
          </a:p>
          <a:p>
            <a:pPr marL="628650" lvl="1" indent="-171450">
              <a:buFont typeface="Arial"/>
              <a:buChar char="•"/>
            </a:pPr>
            <a:r>
              <a:rPr lang="id-ID"/>
              <a:t>Menurutmu, apa yang paling sulit? Apa yang kamu lakukan jika tidak menemukan solusinya? Mengapa itu penting? [dorong persistensi]</a:t>
            </a:r>
          </a:p>
          <a:p>
            <a:pPr marL="628650" lvl="1" indent="-171450">
              <a:buFont typeface="Arial"/>
              <a:buChar char="•"/>
            </a:pPr>
            <a:r>
              <a:rPr lang="id-ID"/>
              <a:t>Bagaimana kreatif dalam pengodean? [kaitkan pengodean dengan cara lain yang kreatif, seperti menyanyi, menari, membangun.]</a:t>
            </a:r>
          </a:p>
          <a:p>
            <a:pPr marL="628650" lvl="1" indent="-171450">
              <a:buFont typeface="Arial"/>
              <a:buChar char="•"/>
            </a:pPr>
            <a:r>
              <a:rPr lang="id-ID"/>
              <a:t>Untuk siapakah pengodean dilakukan? [berusaha menghilangkan mitos seperti hanya anak laki-laki yang ahli matematika, dsb.]</a:t>
            </a:r>
          </a:p>
          <a:p>
            <a:pPr marL="628650" lvl="1" indent="-171450">
              <a:buFont typeface="Arial"/>
              <a:buChar char="•"/>
            </a:pPr>
            <a:r>
              <a:rPr lang="id-ID"/>
              <a:t>Apa saja ide tentang cara menggunakan kode untuk membuat sesuatu yang mengagumkan?</a:t>
            </a:r>
            <a:endParaRPr lang="id-ID" b="0" u="none" dirty="0"/>
          </a:p>
          <a:p>
            <a:endParaRPr lang="id-ID" b="1" u="sng" dirty="0"/>
          </a:p>
          <a:p>
            <a:r>
              <a:rPr lang="id-ID" b="1" u="sng" dirty="0"/>
              <a:t>TUJUAN SLIDE:</a:t>
            </a:r>
          </a:p>
          <a:p>
            <a:endParaRPr lang="id-ID" b="1" dirty="0"/>
          </a:p>
          <a:p>
            <a:r>
              <a:rPr lang="id-ID" b="0" dirty="0"/>
              <a:t>Agar kembali ke pertanyaan awal dan melihat bagaimana dugaan salah anak-anak tentang pengodean telah berubah. </a:t>
            </a:r>
            <a:r>
              <a:rPr lang="id-ID" b="0" kern="1200" baseline="0" dirty="0">
                <a:effectLst/>
                <a:latin typeface="+mn-lt"/>
              </a:rPr>
              <a:t>P</a:t>
            </a:r>
            <a:r>
              <a:rPr lang="id-ID" kern="1200" dirty="0">
                <a:effectLst/>
                <a:latin typeface="+mn-lt"/>
              </a:rPr>
              <a:t>ertanyaan ini</a:t>
            </a:r>
            <a:r>
              <a:rPr lang="id-ID"/>
              <a:t> merupakan</a:t>
            </a:r>
            <a:r>
              <a:rPr lang="id-ID" kern="1200" dirty="0">
                <a:effectLst/>
                <a:latin typeface="+mn-lt"/>
              </a:rPr>
              <a:t> rangkuman bagi siswa untuk mendapatkan penegasan bahwa apa yang telah mereka pilih dan lakukan selama sesi benar-benar akurat. Hal ini memberikan mereka dukungan dan kepastian bahwa asumsi yang mereka buat benar-benar tepat dan membantu mereka menggabungkan semua yang telah dipelajari.</a:t>
            </a:r>
            <a:r>
              <a:rPr lang="id-ID"/>
              <a:t> </a:t>
            </a:r>
            <a:endParaRPr lang="id-ID" b="0"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id-ID"/>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id-ID" sz="1200" b="1" i="0" u="sng" strike="noStrike" kern="1200" cap="none" dirty="0">
                <a:solidFill>
                  <a:schemeClr val="dk1"/>
                </a:solidFill>
                <a:effectLst/>
                <a:latin typeface="Calibri"/>
                <a:sym typeface="Calibri"/>
              </a:rPr>
              <a:t>TUJUAN SLIDE:</a:t>
            </a:r>
            <a:r>
              <a:rPr lang="id-ID" dirty="0"/>
              <a:t> </a:t>
            </a:r>
            <a:r>
              <a:rPr lang="id-ID" sz="1200" b="0" i="0" u="none" strike="noStrike" kern="1200" cap="none" dirty="0">
                <a:solidFill>
                  <a:schemeClr val="dk1"/>
                </a:solidFill>
                <a:effectLst/>
                <a:latin typeface="Calibri"/>
                <a:sym typeface="Calibri"/>
              </a:rPr>
              <a:t>Untuk mengakhiri lokakarya dengan ceria.</a:t>
            </a:r>
            <a:endParaRPr lang="id-ID" b="0" dirty="0">
              <a:effectLst/>
            </a:endParaRPr>
          </a:p>
          <a:p>
            <a:br>
              <a:rPr dirty="0"/>
            </a:br>
            <a:r>
              <a:rPr lang="id-ID" sz="1200" b="1" i="0" u="sng" strike="noStrike" kern="1200" cap="none" dirty="0">
                <a:solidFill>
                  <a:schemeClr val="dk1"/>
                </a:solidFill>
                <a:effectLst/>
                <a:latin typeface="Calibri"/>
                <a:sym typeface="Calibri"/>
              </a:rPr>
              <a:t>CONTOH NASKAH:</a:t>
            </a:r>
            <a:r>
              <a:rPr lang="id-ID" dirty="0"/>
              <a:t> </a:t>
            </a:r>
            <a:r>
              <a:rPr lang="id-ID" b="0" u="none" dirty="0"/>
              <a:t>"Selamat! Kamu telah menyelesaikan </a:t>
            </a:r>
            <a:r>
              <a:rPr lang="id-ID" sz="1200" dirty="0">
                <a:solidFill>
                  <a:schemeClr val="bg1"/>
                </a:solidFill>
                <a:latin typeface="Segoe UI Light" panose="020B0502040204020203" pitchFamily="34" charset="0"/>
              </a:rPr>
              <a:t>Hour of </a:t>
            </a:r>
            <a:r>
              <a:rPr lang="id-ID" b="0" u="none" baseline="0" dirty="0"/>
              <a:t>Code</a:t>
            </a:r>
            <a:r>
              <a:rPr lang="id-ID" b="0" u="none" baseline="30000" dirty="0"/>
              <a:t>TM</a:t>
            </a:r>
            <a:r>
              <a:rPr lang="id-ID" sz="1200" b="0" u="none" baseline="0" dirty="0">
                <a:solidFill>
                  <a:schemeClr val="bg1"/>
                </a:solidFill>
                <a:latin typeface="Segoe UI Light" panose="020B0502040204020203" pitchFamily="34" charset="0"/>
              </a:rPr>
              <a:t> tahun ini!”</a:t>
            </a:r>
            <a:endParaRPr lang="id-ID" b="0" u="none" baseline="0" dirty="0"/>
          </a:p>
          <a:p>
            <a:br>
              <a:rPr lang="en-US" b="0" dirty="0">
                <a:effectLst/>
              </a:rPr>
            </a:br>
            <a:endParaRPr lang="id-ID"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id-ID"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7379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“Sekarang kamu dalam perjalanan menjadi ahli pengodean, berikut adalah beberapa sumber informasi gratis yang dapat kamu pelajari! Pastikan untuk menuliskan tautan ini dan teruskan pengodean!”</a:t>
            </a:r>
          </a:p>
          <a:p>
            <a:endParaRPr lang="id-ID" b="1" u="sng" dirty="0"/>
          </a:p>
          <a:p>
            <a:r>
              <a:rPr lang="id-ID" b="1" u="sng" dirty="0"/>
              <a:t>TUJUAN SLIDE:</a:t>
            </a:r>
          </a:p>
          <a:p>
            <a:endParaRPr lang="id-ID" b="1" u="sng" dirty="0"/>
          </a:p>
          <a:p>
            <a:r>
              <a:rPr lang="id-ID" b="0" u="none" dirty="0"/>
              <a:t>Memotivasi anak muda untuk mengambil langkah berikutnya dengan pengodean.</a:t>
            </a:r>
          </a:p>
          <a:p>
            <a:endParaRPr lang="id-ID" b="0" u="none" baseline="0" dirty="0"/>
          </a:p>
          <a:p>
            <a:r>
              <a:rPr lang="id-ID" sz="1200" b="1" u="sng" kern="1200" dirty="0">
                <a:solidFill>
                  <a:schemeClr val="tx1"/>
                </a:solidFill>
                <a:latin typeface="+mn-lt"/>
              </a:rPr>
              <a:t>CATATAN UNTUK FASILITATOR:</a:t>
            </a:r>
          </a:p>
          <a:p>
            <a:r>
              <a:rPr lang="id-ID" sz="1200" kern="1200" dirty="0">
                <a:solidFill>
                  <a:schemeClr val="tx1"/>
                </a:solidFill>
                <a:effectLst/>
                <a:latin typeface="+mn-lt"/>
              </a:rPr>
              <a:t>Peserta dapat mengakses </a:t>
            </a:r>
            <a:r>
              <a:rPr lang="id-ID" sz="1200" b="1" kern="1200" dirty="0">
                <a:solidFill>
                  <a:schemeClr val="tx1"/>
                </a:solidFill>
                <a:effectLst/>
                <a:latin typeface="+mn-lt"/>
              </a:rPr>
              <a:t>sertifikat Hour of Code</a:t>
            </a:r>
            <a:r>
              <a:rPr lang="id-ID" sz="1200" b="1" kern="1200" baseline="30000" dirty="0">
                <a:solidFill>
                  <a:schemeClr val="tx1"/>
                </a:solidFill>
                <a:effectLst/>
                <a:latin typeface="+mn-lt"/>
              </a:rPr>
              <a:t>TM</a:t>
            </a:r>
            <a:r>
              <a:rPr lang="id-ID" sz="1200" b="1" kern="1200" dirty="0">
                <a:solidFill>
                  <a:schemeClr val="tx1"/>
                </a:solidFill>
                <a:effectLst/>
                <a:latin typeface="+mn-lt"/>
              </a:rPr>
              <a:t> </a:t>
            </a:r>
            <a:r>
              <a:rPr lang="id-ID" sz="1200" kern="1200" dirty="0">
                <a:solidFill>
                  <a:schemeClr val="tx1"/>
                </a:solidFill>
                <a:effectLst/>
                <a:latin typeface="+mn-lt"/>
              </a:rPr>
              <a:t>kapan saja setelah memulai tutorial Hour of </a:t>
            </a:r>
            <a:r>
              <a:rPr lang="id-ID" b="0" u="none" baseline="0" dirty="0"/>
              <a:t>Code</a:t>
            </a:r>
            <a:r>
              <a:rPr lang="id-ID" b="0" u="none" baseline="30000" dirty="0"/>
              <a:t>TM</a:t>
            </a:r>
            <a:r>
              <a:rPr lang="id-ID" sz="1200" kern="1200" dirty="0">
                <a:solidFill>
                  <a:schemeClr val="tx1"/>
                </a:solidFill>
                <a:effectLst/>
                <a:latin typeface="+mn-lt"/>
              </a:rPr>
              <a:t> dan setelah acara Hour of Code</a:t>
            </a:r>
            <a:r>
              <a:rPr lang="id-ID" sz="1200" kern="1200" baseline="30000" dirty="0">
                <a:solidFill>
                  <a:schemeClr val="tx1"/>
                </a:solidFill>
                <a:effectLst/>
                <a:latin typeface="+mn-lt"/>
              </a:rPr>
              <a:t>TM</a:t>
            </a:r>
            <a:r>
              <a:rPr lang="id-ID" sz="1200" kern="1200" dirty="0">
                <a:solidFill>
                  <a:schemeClr val="tx1"/>
                </a:solidFill>
                <a:effectLst/>
                <a:latin typeface="+mn-lt"/>
              </a:rPr>
              <a:t>, di code.org.</a:t>
            </a: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Sesuaikan info yang ingin dimasukkan ke slide tambahan dengan kesesuaian bagi peserta:</a:t>
            </a:r>
          </a:p>
          <a:p>
            <a:endParaRPr lang="id-ID" sz="1200" b="1" u="none" kern="1200" dirty="0">
              <a:solidFill>
                <a:schemeClr val="tx1"/>
              </a:solidFill>
              <a:effectLst/>
              <a:latin typeface="+mn-lt"/>
              <a:ea typeface="+mn-ea"/>
              <a:cs typeface="+mn-cs"/>
            </a:endParaRPr>
          </a:p>
          <a:p>
            <a:r>
              <a:rPr lang="id-ID" sz="1200" b="1" u="none" kern="1200" dirty="0">
                <a:solidFill>
                  <a:schemeClr val="tx1"/>
                </a:solidFill>
                <a:effectLst/>
                <a:latin typeface="+mn-lt"/>
              </a:rPr>
              <a:t>Peserta dapat mengunggah kode mereka ke Minecraft: Education Edition dan/atau Minecraft di Windows 10 jika tersedia.</a:t>
            </a:r>
          </a:p>
          <a:p>
            <a:r>
              <a:rPr lang="id-ID" sz="1200" b="0" u="none" kern="1200" dirty="0">
                <a:solidFill>
                  <a:schemeClr val="tx1"/>
                </a:solidFill>
                <a:effectLst/>
                <a:latin typeface="+mn-lt"/>
              </a:rPr>
              <a:t>Peserta dapat menggunakan Code Studio untuk mengimpor kode mereka ke game sebenarnya, dan menyaksikan hidupnya kode mereka!</a:t>
            </a:r>
          </a:p>
          <a:p>
            <a:endParaRPr lang="id-ID"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1" kern="1200" dirty="0">
                <a:solidFill>
                  <a:schemeClr val="tx1"/>
                </a:solidFill>
                <a:effectLst/>
                <a:latin typeface="+mn-lt"/>
              </a:rPr>
              <a:t>Jelajahi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Minecraft: Education Edition dibuat untuk sekolah, dan disertai dengan alat manajemen ruang kelas, rencana pelajaran, dan lainnya. Untuk informasi lebih lanjut, kunjungi </a:t>
            </a:r>
            <a:r>
              <a:rPr lang="id-ID" sz="1200" u="sng" kern="1200" dirty="0">
                <a:solidFill>
                  <a:schemeClr val="tx1"/>
                </a:solidFill>
                <a:effectLst/>
                <a:latin typeface="+mn-lt"/>
                <a:hlinkClick r:id="rId3"/>
              </a:rPr>
              <a:t>https://education.minecraft.net</a:t>
            </a:r>
            <a:r>
              <a:rPr lang="id-ID" sz="1200" kern="1200" dirty="0">
                <a:solidFill>
                  <a:schemeClr val="tx1"/>
                </a:solidFill>
                <a:effectLst/>
                <a:latin typeface="+mn-lt"/>
              </a:rPr>
              <a:t>.</a:t>
            </a:r>
            <a:endParaRPr lang="id-ID"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1" kern="1200" dirty="0">
                <a:solidFill>
                  <a:schemeClr val="tx1"/>
                </a:solidFill>
                <a:effectLst/>
                <a:latin typeface="+mn-lt"/>
              </a:rPr>
              <a:t>Jelajahi cara menghadirkan keahlian digital, mulai dari pemahaman digital hingga pendidikan ilmu komputer, ke komunitas Anda</a:t>
            </a:r>
            <a:br>
              <a:rPr dirty="0"/>
            </a:br>
            <a:r>
              <a:rPr lang="id-ID" sz="1200" kern="1200" dirty="0">
                <a:solidFill>
                  <a:schemeClr val="tx1"/>
                </a:solidFill>
                <a:effectLst/>
                <a:latin typeface="+mn-lt"/>
              </a:rPr>
              <a:t>https://Microsoft.com/digitalskills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dirty="0"/>
          </a:p>
          <a:p>
            <a:r>
              <a:rPr lang="id-ID" sz="1200" b="1" kern="1200" dirty="0">
                <a:solidFill>
                  <a:schemeClr val="tx1"/>
                </a:solidFill>
                <a:effectLst/>
                <a:latin typeface="+mn-lt"/>
              </a:rPr>
              <a:t>Code.org (</a:t>
            </a:r>
            <a:r>
              <a:rPr lang="id-ID" sz="1200" b="1" kern="1200" dirty="0">
                <a:solidFill>
                  <a:schemeClr val="tx1"/>
                </a:solidFill>
                <a:effectLst/>
                <a:latin typeface="+mn-lt"/>
                <a:hlinkClick r:id="rId4"/>
              </a:rPr>
              <a:t>https://code.org/educate</a:t>
            </a:r>
            <a:r>
              <a:rPr lang="id-ID" sz="1200" b="1" kern="1200" dirty="0">
                <a:solidFill>
                  <a:schemeClr val="tx1"/>
                </a:solidFill>
                <a:effectLst/>
                <a:latin typeface="+mn-lt"/>
              </a:rPr>
              <a:t>)</a:t>
            </a:r>
            <a:r>
              <a:rPr lang="id-ID" dirty="0"/>
              <a:t> </a:t>
            </a:r>
            <a:r>
              <a:rPr lang="id-ID" b="0" dirty="0"/>
              <a:t>Pelajari</a:t>
            </a:r>
            <a:r>
              <a:rPr lang="id-ID" dirty="0"/>
              <a:t> </a:t>
            </a:r>
            <a:r>
              <a:rPr lang="id-ID" b="0" dirty="0"/>
              <a:t>selain Hour of Code</a:t>
            </a:r>
            <a:r>
              <a:rPr lang="id-ID" sz="1200" kern="1200" baseline="30000" dirty="0">
                <a:solidFill>
                  <a:schemeClr val="tx1"/>
                </a:solidFill>
                <a:effectLst/>
                <a:latin typeface="+mn-lt"/>
              </a:rPr>
              <a:t>TM</a:t>
            </a:r>
            <a:r>
              <a:rPr lang="id-ID" dirty="0"/>
              <a:t> </a:t>
            </a:r>
            <a:r>
              <a:rPr lang="id-ID" b="0" dirty="0"/>
              <a:t>dengan</a:t>
            </a:r>
            <a:r>
              <a:rPr lang="id-ID" dirty="0"/>
              <a:t> </a:t>
            </a:r>
            <a:r>
              <a:rPr lang="id-ID" b="0" dirty="0"/>
              <a:t>alat</a:t>
            </a:r>
            <a:r>
              <a:rPr lang="id-ID" dirty="0"/>
              <a:t> </a:t>
            </a:r>
            <a:r>
              <a:rPr lang="id-ID" b="0" dirty="0"/>
              <a:t>bagi</a:t>
            </a:r>
            <a:r>
              <a:rPr lang="id-ID" dirty="0"/>
              <a:t> </a:t>
            </a:r>
            <a:r>
              <a:rPr lang="id-ID" b="0" dirty="0"/>
              <a:t>pendidik</a:t>
            </a:r>
            <a:r>
              <a:rPr lang="id-ID" dirty="0"/>
              <a:t> </a:t>
            </a:r>
            <a:r>
              <a:rPr lang="id-ID" b="0" dirty="0"/>
              <a:t>dari Code.org. Tidak</a:t>
            </a:r>
            <a:r>
              <a:rPr lang="id-ID" dirty="0"/>
              <a:t> </a:t>
            </a:r>
            <a:r>
              <a:rPr lang="id-ID" b="0" dirty="0"/>
              <a:t>perlu</a:t>
            </a:r>
            <a:r>
              <a:rPr lang="id-ID" dirty="0"/>
              <a:t> </a:t>
            </a:r>
            <a:r>
              <a:rPr lang="id-ID" b="0" dirty="0"/>
              <a:t>pengalaman</a:t>
            </a:r>
            <a:r>
              <a:rPr lang="id-ID" dirty="0"/>
              <a:t> </a:t>
            </a:r>
            <a:r>
              <a:rPr lang="id-ID" b="0" dirty="0"/>
              <a:t>apa pun untuk</a:t>
            </a:r>
            <a:r>
              <a:rPr lang="id-ID" dirty="0"/>
              <a:t> </a:t>
            </a:r>
            <a:r>
              <a:rPr lang="id-ID" b="0" dirty="0"/>
              <a:t>mulai</a:t>
            </a:r>
            <a:r>
              <a:rPr lang="id-ID" dirty="0"/>
              <a:t> </a:t>
            </a:r>
            <a:r>
              <a:rPr lang="id-ID" b="0" dirty="0"/>
              <a:t>mengajarkan</a:t>
            </a:r>
            <a:r>
              <a:rPr lang="id-ID" dirty="0"/>
              <a:t> </a:t>
            </a:r>
            <a:r>
              <a:rPr lang="id-ID" b="0" dirty="0"/>
              <a:t>ilmu</a:t>
            </a:r>
            <a:r>
              <a:rPr lang="id-ID" dirty="0"/>
              <a:t> </a:t>
            </a:r>
            <a:r>
              <a:rPr lang="id-ID" b="0" dirty="0"/>
              <a:t>komputer di kelas. Code.org menawarkan</a:t>
            </a:r>
            <a:r>
              <a:rPr lang="id-ID" dirty="0"/>
              <a:t> </a:t>
            </a:r>
            <a:r>
              <a:rPr lang="id-ID" b="0" dirty="0"/>
              <a:t>kurikulum, rencana</a:t>
            </a:r>
            <a:r>
              <a:rPr lang="id-ID" dirty="0"/>
              <a:t> </a:t>
            </a:r>
            <a:r>
              <a:rPr lang="id-ID" b="0" dirty="0"/>
              <a:t>pengajaran, program pembelajaran</a:t>
            </a:r>
            <a:r>
              <a:rPr lang="id-ID" dirty="0"/>
              <a:t> </a:t>
            </a:r>
            <a:r>
              <a:rPr lang="id-ID" b="0" dirty="0"/>
              <a:t>profesional</a:t>
            </a:r>
            <a:r>
              <a:rPr lang="id-ID" dirty="0"/>
              <a:t> </a:t>
            </a:r>
            <a:r>
              <a:rPr lang="id-ID" b="0" dirty="0"/>
              <a:t>berkualitas</a:t>
            </a:r>
            <a:r>
              <a:rPr lang="id-ID" dirty="0"/>
              <a:t> </a:t>
            </a:r>
            <a:r>
              <a:rPr lang="id-ID" b="0" dirty="0"/>
              <a:t>tinggi, dan</a:t>
            </a:r>
            <a:r>
              <a:rPr lang="id-ID" dirty="0"/>
              <a:t> </a:t>
            </a:r>
            <a:r>
              <a:rPr lang="id-ID" b="0" dirty="0"/>
              <a:t>banyak</a:t>
            </a:r>
            <a:r>
              <a:rPr lang="id-ID" dirty="0"/>
              <a:t> </a:t>
            </a:r>
            <a:r>
              <a:rPr lang="id-ID" b="0" dirty="0"/>
              <a:t>alat bantu terbaik</a:t>
            </a:r>
            <a:r>
              <a:rPr lang="id-ID" dirty="0"/>
              <a:t> </a:t>
            </a:r>
            <a:r>
              <a:rPr lang="id-ID" b="0" dirty="0"/>
              <a:t>untuk</a:t>
            </a:r>
            <a:r>
              <a:rPr lang="id-ID" dirty="0"/>
              <a:t> </a:t>
            </a:r>
            <a:r>
              <a:rPr lang="id-ID" b="0" dirty="0"/>
              <a:t>semua</a:t>
            </a:r>
            <a:r>
              <a:rPr lang="id-ID" dirty="0"/>
              <a:t> </a:t>
            </a:r>
            <a:r>
              <a:rPr lang="id-ID" b="0" dirty="0"/>
              <a:t>tingkat</a:t>
            </a:r>
            <a:r>
              <a:rPr lang="id-ID" dirty="0"/>
              <a:t> </a:t>
            </a:r>
            <a:r>
              <a:rPr lang="id-ID" b="0" dirty="0"/>
              <a:t>kelas. Segala yang Anda</a:t>
            </a:r>
            <a:r>
              <a:rPr lang="id-ID" dirty="0"/>
              <a:t> </a:t>
            </a:r>
            <a:r>
              <a:rPr lang="id-ID" b="0" dirty="0"/>
              <a:t>perlukan gratis. Kunjungi</a:t>
            </a:r>
            <a:r>
              <a:rPr lang="id-ID" dirty="0"/>
              <a:t> </a:t>
            </a:r>
            <a:r>
              <a:rPr lang="id-ID" sz="1200" kern="1200" dirty="0">
                <a:solidFill>
                  <a:schemeClr val="tx1"/>
                </a:solidFill>
                <a:effectLst/>
                <a:latin typeface="+mn-lt"/>
                <a:hlinkClick r:id="rId5"/>
              </a:rPr>
              <a:t>code.org/educate</a:t>
            </a:r>
            <a:r>
              <a:rPr lang="id-ID" dirty="0"/>
              <a:t> </a:t>
            </a:r>
            <a:r>
              <a:rPr lang="id-ID" b="0" dirty="0"/>
              <a:t>dan</a:t>
            </a:r>
            <a:r>
              <a:rPr lang="id-ID" dirty="0"/>
              <a:t> </a:t>
            </a:r>
            <a:r>
              <a:rPr lang="id-ID" b="0" dirty="0"/>
              <a:t>pilih</a:t>
            </a:r>
            <a:r>
              <a:rPr lang="id-ID" dirty="0"/>
              <a:t> </a:t>
            </a:r>
            <a:r>
              <a:rPr lang="id-ID" b="0" dirty="0"/>
              <a:t>tingkat</a:t>
            </a:r>
            <a:r>
              <a:rPr lang="id-ID" dirty="0"/>
              <a:t> </a:t>
            </a:r>
            <a:r>
              <a:rPr lang="id-ID" b="0" dirty="0"/>
              <a:t>kelas</a:t>
            </a:r>
            <a:r>
              <a:rPr lang="id-ID" dirty="0"/>
              <a:t> </a:t>
            </a:r>
            <a:r>
              <a:rPr lang="id-ID" b="0" dirty="0"/>
              <a:t>untuk</a:t>
            </a:r>
            <a:r>
              <a:rPr lang="id-ID" dirty="0"/>
              <a:t> </a:t>
            </a:r>
            <a:r>
              <a:rPr lang="id-ID" b="0" dirty="0"/>
              <a:t>memulai!</a:t>
            </a:r>
          </a:p>
          <a:p>
            <a:endParaRPr lang="id-ID" b="0" dirty="0"/>
          </a:p>
          <a:p>
            <a:r>
              <a:rPr lang="id-ID" sz="1200" b="1" kern="1200" dirty="0">
                <a:solidFill>
                  <a:schemeClr val="tx1"/>
                </a:solidFill>
                <a:effectLst/>
                <a:latin typeface="+mn-lt"/>
              </a:rPr>
              <a:t>Code Studio (</a:t>
            </a:r>
            <a:r>
              <a:rPr lang="id-ID" sz="1200" b="1" kern="1200" dirty="0">
                <a:solidFill>
                  <a:schemeClr val="tx1"/>
                </a:solidFill>
                <a:effectLst/>
                <a:latin typeface="+mn-lt"/>
                <a:hlinkClick r:id="rId6"/>
              </a:rPr>
              <a:t>https://studio.code.org</a:t>
            </a:r>
            <a:r>
              <a:rPr lang="id-ID" sz="1200" b="1" kern="1200" dirty="0">
                <a:solidFill>
                  <a:schemeClr val="tx1"/>
                </a:solidFill>
                <a:effectLst/>
                <a:latin typeface="+mn-lt"/>
              </a:rPr>
              <a:t>)</a:t>
            </a:r>
            <a:r>
              <a:rPr lang="id-ID" dirty="0"/>
              <a:t> </a:t>
            </a:r>
            <a:r>
              <a:rPr lang="id-ID" b="0" dirty="0"/>
              <a:t>Apakah</a:t>
            </a:r>
            <a:r>
              <a:rPr lang="id-ID" dirty="0"/>
              <a:t> </a:t>
            </a:r>
            <a:r>
              <a:rPr lang="id-ID" b="0" dirty="0"/>
              <a:t>Anda</a:t>
            </a:r>
            <a:r>
              <a:rPr lang="id-ID" dirty="0"/>
              <a:t> </a:t>
            </a:r>
            <a:r>
              <a:rPr lang="id-ID" b="0" dirty="0"/>
              <a:t>bersenang-senang</a:t>
            </a:r>
            <a:r>
              <a:rPr lang="id-ID" dirty="0"/>
              <a:t> </a:t>
            </a:r>
            <a:r>
              <a:rPr lang="id-ID" b="0" dirty="0"/>
              <a:t>selama Hour of Code</a:t>
            </a:r>
            <a:r>
              <a:rPr lang="id-ID" sz="1200" kern="1200" baseline="30000" dirty="0">
                <a:solidFill>
                  <a:schemeClr val="tx1"/>
                </a:solidFill>
                <a:effectLst/>
                <a:latin typeface="+mn-lt"/>
              </a:rPr>
              <a:t>TM</a:t>
            </a:r>
            <a:r>
              <a:rPr lang="id-ID" b="0" dirty="0"/>
              <a:t>? Dunia</a:t>
            </a:r>
            <a:r>
              <a:rPr lang="id-ID" dirty="0"/>
              <a:t> </a:t>
            </a:r>
            <a:r>
              <a:rPr lang="id-ID" b="0" dirty="0"/>
              <a:t>ilmu</a:t>
            </a:r>
            <a:r>
              <a:rPr lang="id-ID" dirty="0"/>
              <a:t> </a:t>
            </a:r>
            <a:r>
              <a:rPr lang="id-ID" b="0" dirty="0"/>
              <a:t>komputer</a:t>
            </a:r>
            <a:r>
              <a:rPr lang="id-ID" dirty="0"/>
              <a:t> </a:t>
            </a:r>
            <a:r>
              <a:rPr lang="id-ID" b="0" dirty="0"/>
              <a:t>memiliki</a:t>
            </a:r>
            <a:r>
              <a:rPr lang="id-ID" dirty="0"/>
              <a:t> </a:t>
            </a:r>
            <a:r>
              <a:rPr lang="id-ID" b="0" dirty="0"/>
              <a:t>banyak</a:t>
            </a:r>
            <a:r>
              <a:rPr lang="id-ID" dirty="0"/>
              <a:t> </a:t>
            </a:r>
            <a:r>
              <a:rPr lang="id-ID" b="0" dirty="0"/>
              <a:t>hal</a:t>
            </a:r>
            <a:r>
              <a:rPr lang="id-ID" dirty="0"/>
              <a:t> </a:t>
            </a:r>
            <a:r>
              <a:rPr lang="id-ID" b="0" dirty="0"/>
              <a:t>untuk</a:t>
            </a:r>
            <a:r>
              <a:rPr lang="id-ID" dirty="0"/>
              <a:t> </a:t>
            </a:r>
            <a:r>
              <a:rPr lang="id-ID" b="0" dirty="0"/>
              <a:t>ditelusuri! Code Studio memiliki</a:t>
            </a:r>
            <a:r>
              <a:rPr lang="id-ID" dirty="0"/>
              <a:t> </a:t>
            </a:r>
            <a:r>
              <a:rPr lang="id-ID" b="0" dirty="0"/>
              <a:t>teka</a:t>
            </a:r>
            <a:r>
              <a:rPr lang="id-ID" dirty="0"/>
              <a:t> </a:t>
            </a:r>
            <a:r>
              <a:rPr lang="id-ID" b="0" dirty="0"/>
              <a:t>teki, game, dan</a:t>
            </a:r>
            <a:r>
              <a:rPr lang="id-ID" dirty="0"/>
              <a:t> </a:t>
            </a:r>
            <a:r>
              <a:rPr lang="id-ID" b="0" dirty="0"/>
              <a:t>kursus</a:t>
            </a:r>
            <a:r>
              <a:rPr lang="id-ID" dirty="0"/>
              <a:t> </a:t>
            </a:r>
            <a:r>
              <a:rPr lang="id-ID" b="0" dirty="0"/>
              <a:t>untuk</a:t>
            </a:r>
            <a:r>
              <a:rPr lang="id-ID" dirty="0"/>
              <a:t> </a:t>
            </a:r>
            <a:r>
              <a:rPr lang="id-ID" b="0" dirty="0"/>
              <a:t>segala</a:t>
            </a:r>
            <a:r>
              <a:rPr lang="id-ID" dirty="0"/>
              <a:t> </a:t>
            </a:r>
            <a:r>
              <a:rPr lang="id-ID" b="0" dirty="0"/>
              <a:t>usia. Pelajari</a:t>
            </a:r>
            <a:r>
              <a:rPr lang="id-ID" dirty="0"/>
              <a:t> </a:t>
            </a:r>
            <a:r>
              <a:rPr lang="id-ID" b="0" dirty="0"/>
              <a:t>cara</a:t>
            </a:r>
            <a:r>
              <a:rPr lang="id-ID" dirty="0"/>
              <a:t> </a:t>
            </a:r>
            <a:r>
              <a:rPr lang="id-ID" b="0" dirty="0"/>
              <a:t>membuat game dan</a:t>
            </a:r>
            <a:r>
              <a:rPr lang="id-ID" dirty="0"/>
              <a:t> </a:t>
            </a:r>
            <a:r>
              <a:rPr lang="id-ID" b="0" dirty="0"/>
              <a:t>aplikasi</a:t>
            </a:r>
            <a:r>
              <a:rPr lang="id-ID" dirty="0"/>
              <a:t> </a:t>
            </a:r>
            <a:r>
              <a:rPr lang="id-ID" b="0" dirty="0"/>
              <a:t>Anda</a:t>
            </a:r>
            <a:r>
              <a:rPr lang="id-ID" dirty="0"/>
              <a:t> </a:t>
            </a:r>
            <a:r>
              <a:rPr lang="id-ID" b="0" dirty="0"/>
              <a:t>sendiri, lalu</a:t>
            </a:r>
            <a:r>
              <a:rPr lang="id-ID" dirty="0"/>
              <a:t> </a:t>
            </a:r>
            <a:r>
              <a:rPr lang="id-ID" b="0" dirty="0"/>
              <a:t>bagikan</a:t>
            </a:r>
            <a:r>
              <a:rPr lang="id-ID" dirty="0"/>
              <a:t> </a:t>
            </a:r>
            <a:r>
              <a:rPr lang="id-ID" b="0" dirty="0"/>
              <a:t>dengan</a:t>
            </a:r>
            <a:r>
              <a:rPr lang="id-ID" dirty="0"/>
              <a:t> </a:t>
            </a:r>
            <a:r>
              <a:rPr lang="id-ID" b="0" dirty="0"/>
              <a:t>teman</a:t>
            </a:r>
            <a:r>
              <a:rPr lang="id-ID" dirty="0"/>
              <a:t> </a:t>
            </a:r>
            <a:r>
              <a:rPr lang="id-ID" b="0" dirty="0"/>
              <a:t>Anda. Kunjungi</a:t>
            </a:r>
            <a:r>
              <a:rPr lang="id-ID" dirty="0"/>
              <a:t> </a:t>
            </a:r>
            <a:r>
              <a:rPr lang="id-ID" sz="1200" kern="1200" dirty="0">
                <a:solidFill>
                  <a:schemeClr val="tx1"/>
                </a:solidFill>
                <a:effectLst/>
                <a:latin typeface="+mn-lt"/>
                <a:hlinkClick r:id="rId7"/>
              </a:rPr>
              <a:t>studio.code.org</a:t>
            </a:r>
            <a:r>
              <a:rPr lang="id-ID" dirty="0"/>
              <a:t> </a:t>
            </a:r>
            <a:r>
              <a:rPr lang="id-ID" b="0" dirty="0"/>
              <a:t>dan</a:t>
            </a:r>
            <a:r>
              <a:rPr lang="id-ID" dirty="0"/>
              <a:t> </a:t>
            </a:r>
            <a:r>
              <a:rPr lang="id-ID" b="0" dirty="0"/>
              <a:t>mulai</a:t>
            </a:r>
            <a:r>
              <a:rPr lang="id-ID" dirty="0"/>
              <a:t> </a:t>
            </a:r>
            <a:r>
              <a:rPr lang="id-ID" b="0" dirty="0"/>
              <a:t>hari</a:t>
            </a:r>
            <a:r>
              <a:rPr lang="id-ID" dirty="0"/>
              <a:t> </a:t>
            </a:r>
            <a:r>
              <a:rPr lang="id-ID" b="0" dirty="0"/>
              <a:t>ini!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id-ID"/>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1" u="sng" dirty="0"/>
              <a:t>Selamat Datang!</a:t>
            </a:r>
          </a:p>
          <a:p>
            <a:r>
              <a:rPr lang="id-ID" b="0" u="none" dirty="0"/>
              <a:t>Perkenalkan diri Anda di kelas, siapa Anda, apa yang Anda lakukan, dan jika Anda bekerja di industri teknologi, ceritakan mengapa Anda tertarik dengan Hour of Code</a:t>
            </a:r>
            <a:r>
              <a:rPr lang="id-ID" b="0" u="none" baseline="30000" dirty="0"/>
              <a:t>TM</a:t>
            </a:r>
            <a:r>
              <a:rPr lang="id-ID" dirty="0"/>
              <a:t> </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“Pertama-tama, kita akan menyaksikan video singkat yang menunjukkan betapa pengodean menjadi populer dalam beberapa tahun belakangan ini, dan berapa banyak anak muda hebat seperti kamu, yang telah mencobanya!”</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b="1" u="sng" kern="1200" dirty="0">
                <a:solidFill>
                  <a:schemeClr val="tx1"/>
                </a:solidFill>
                <a:latin typeface="+mn-lt"/>
              </a:rPr>
              <a:t>CATATAN UNTUK FASILITATOR:</a:t>
            </a:r>
            <a:endParaRPr lang="id-ID" sz="1200" b="1" u="sng"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b="0" u="none" baseline="0" dirty="0"/>
              <a:t>Video akan diputar secara otomatis saat Anda pindah ke slide berikutnya. </a:t>
            </a:r>
            <a:endParaRPr lang="id-ID"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id-ID"/>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 </a:t>
            </a:r>
          </a:p>
          <a:p>
            <a:endParaRPr lang="id-ID" b="1" u="sng" dirty="0"/>
          </a:p>
          <a:p>
            <a:endParaRPr lang="id-ID" b="1" u="sng" dirty="0"/>
          </a:p>
          <a:p>
            <a:r>
              <a:rPr lang="id-ID" b="1" u="sng" dirty="0"/>
              <a:t>TUJUAN SLIDE:</a:t>
            </a:r>
            <a:r>
              <a:rPr lang="id-ID" dirty="0"/>
              <a:t> </a:t>
            </a:r>
          </a:p>
          <a:p>
            <a:endParaRPr lang="id-ID" b="0" u="none" baseline="0" dirty="0"/>
          </a:p>
          <a:p>
            <a:r>
              <a:rPr lang="id-ID" b="0" u="none" baseline="0" dirty="0"/>
              <a:t>Untuk menyimpulkan</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Jika gambar ini akan diganti, pastikan sesuai dengan kriteria berikut: </a:t>
            </a:r>
            <a:endParaRPr lang="id-ID" dirty="0"/>
          </a:p>
          <a:p>
            <a:pPr marL="628650" lvl="1" indent="-171450">
              <a:buFont typeface="Arial"/>
              <a:buChar char="•"/>
            </a:pPr>
            <a:r>
              <a:rPr lang="id-ID" sz="1200" kern="1200" dirty="0">
                <a:solidFill>
                  <a:schemeClr val="tx1"/>
                </a:solidFill>
                <a:effectLst/>
                <a:latin typeface="+mn-lt"/>
              </a:rPr>
              <a:t>Berisi laki-laki dan perempuan usia remaja </a:t>
            </a:r>
            <a:endParaRPr lang="id-ID" dirty="0">
              <a:effectLst/>
            </a:endParaRPr>
          </a:p>
          <a:p>
            <a:pPr marL="628650" lvl="1" indent="-171450">
              <a:buFont typeface="Arial"/>
              <a:buChar char="•"/>
            </a:pPr>
            <a:r>
              <a:rPr lang="id-ID" sz="1200" kern="1200" dirty="0">
                <a:solidFill>
                  <a:schemeClr val="tx1"/>
                </a:solidFill>
                <a:effectLst/>
                <a:latin typeface="+mn-lt"/>
              </a:rPr>
              <a:t>Menunjukkan peserta yang tengah bersenang-senang </a:t>
            </a:r>
            <a:endParaRPr lang="id-ID" dirty="0">
              <a:effectLst/>
            </a:endParaRPr>
          </a:p>
          <a:p>
            <a:pPr marL="628650" lvl="1" indent="-171450">
              <a:buFont typeface="Arial"/>
              <a:buChar char="•"/>
            </a:pPr>
            <a:r>
              <a:rPr lang="id-ID" sz="1200" kern="1200" dirty="0">
                <a:solidFill>
                  <a:schemeClr val="tx1"/>
                </a:solidFill>
                <a:effectLst/>
                <a:latin typeface="+mn-lt"/>
              </a:rPr>
              <a:t>Berisi sekelompok orang, bukan hanya perorangan </a:t>
            </a:r>
          </a:p>
          <a:p>
            <a:pPr marL="628650" lvl="1" indent="-171450">
              <a:buFont typeface="Arial"/>
              <a:buChar char="•"/>
            </a:pPr>
            <a:endParaRPr lang="id-ID" sz="1200" kern="1200" dirty="0">
              <a:solidFill>
                <a:schemeClr val="tx1"/>
              </a:solidFill>
              <a:effectLst/>
              <a:latin typeface="+mn-lt"/>
            </a:endParaRPr>
          </a:p>
          <a:p>
            <a:r>
              <a:rPr lang="id-ID" b="1" u="sng" dirty="0"/>
              <a:t>Hak Cipta 2017: </a:t>
            </a:r>
          </a:p>
          <a:p>
            <a:r>
              <a:rPr lang="id-ID" sz="1200" kern="1200" dirty="0">
                <a:solidFill>
                  <a:schemeClr val="tx1"/>
                </a:solidFill>
                <a:effectLst/>
                <a:latin typeface="+mn-lt"/>
              </a:rPr>
              <a:t>Presentasi ini berlisensi, bukan untuk dijual. Anda tidak boleh menyalin, mengadaptasi, mengubah, menyiapkan karya turunan, mendistribusikan, menampilkan di publik, menjual, atau menggunakan konten ini untuk tujuan komersial tanpa persetujuan tertulis sebelumnya dari Microsoft Corporation. </a:t>
            </a:r>
          </a:p>
          <a:p>
            <a:r>
              <a:rPr lang="id-ID" sz="1200" kern="1200" dirty="0">
                <a:solidFill>
                  <a:schemeClr val="tx1"/>
                </a:solidFill>
                <a:effectLst/>
                <a:latin typeface="+mn-lt"/>
              </a:rPr>
              <a:t> </a:t>
            </a:r>
          </a:p>
          <a:p>
            <a:r>
              <a:rPr lang="id-ID" sz="1200" kern="1200" dirty="0">
                <a:solidFill>
                  <a:schemeClr val="tx1"/>
                </a:solidFill>
                <a:effectLst/>
                <a:latin typeface="+mn-lt"/>
              </a:rPr>
              <a:t>Presentasi ini diberikan kepada Anda "sebagaimana adanya". Microsoft tidak memberikan jaminan, baik tersurat maupun tersirat.  Informasi dan tampilan dalam presentasi ini, termasuk URL dan referensi Situs web Internet lainnya, dapat berubah sewaktu-waktu tanpa pemberitahuan.  </a:t>
            </a:r>
          </a:p>
          <a:p>
            <a:r>
              <a:rPr lang="id-ID" sz="1200" kern="1200" dirty="0">
                <a:solidFill>
                  <a:schemeClr val="tx1"/>
                </a:solidFill>
                <a:effectLst/>
                <a:latin typeface="+mn-lt"/>
              </a:rPr>
              <a:t> </a:t>
            </a:r>
          </a:p>
          <a:p>
            <a:r>
              <a:rPr lang="id-ID" sz="1200" kern="1200" dirty="0">
                <a:solidFill>
                  <a:schemeClr val="tx1"/>
                </a:solidFill>
                <a:effectLst/>
                <a:latin typeface="+mn-lt"/>
              </a:rPr>
              <a:t>Beberapa contoh yang digambarkan di sini hanya sebagai ilustrasi dan fiktif.  Tidak ada hubungan atau koneksi yang nyata yang dimaksudkan atau dapat disimpulkan. </a:t>
            </a:r>
          </a:p>
          <a:p>
            <a:r>
              <a:rPr lang="id-ID" sz="1200" kern="1200" dirty="0">
                <a:solidFill>
                  <a:schemeClr val="tx1"/>
                </a:solidFill>
                <a:effectLst/>
                <a:latin typeface="+mn-lt"/>
              </a:rPr>
              <a:t> </a:t>
            </a:r>
          </a:p>
          <a:p>
            <a:r>
              <a:rPr lang="id-ID" sz="1200" kern="1200" dirty="0">
                <a:solidFill>
                  <a:schemeClr val="tx1"/>
                </a:solidFill>
                <a:effectLst/>
                <a:latin typeface="+mn-lt"/>
              </a:rPr>
              <a:t>Anda dapat menggunakan presentasi ini untuk penggunaan pribadi, serta di kelas dan dengan siswa sebagai bagian dari code.org dan acara pengodean lainnya.  Presentasi ini tidak memberi Anda hak hukum apa pun terhadap hak kekayaan intelektual dalam produk Microsoft.  </a:t>
            </a:r>
          </a:p>
          <a:p>
            <a:r>
              <a:rPr lang="id-ID" sz="1200" kern="1200" dirty="0">
                <a:solidFill>
                  <a:schemeClr val="tx1"/>
                </a:solidFill>
                <a:effectLst/>
                <a:latin typeface="+mn-lt"/>
              </a:rPr>
              <a:t> </a:t>
            </a:r>
          </a:p>
          <a:p>
            <a:r>
              <a:rPr lang="id-ID" sz="1200" kern="1200" dirty="0">
                <a:solidFill>
                  <a:schemeClr val="tx1"/>
                </a:solidFill>
                <a:effectLst/>
                <a:latin typeface="+mn-lt"/>
              </a:rPr>
              <a:t>Microsoft dan merek dagang yang tercantum di </a:t>
            </a:r>
            <a:r>
              <a:rPr lang="id-ID" sz="1200" kern="1200" dirty="0">
                <a:solidFill>
                  <a:schemeClr val="tx1"/>
                </a:solidFill>
                <a:effectLst/>
                <a:latin typeface="+mn-lt"/>
                <a:hlinkClick r:id="rId3"/>
              </a:rPr>
              <a:t>http://www.microsoft.com/en-us/legal/intellectualproperty/trademarks/en-us.aspx </a:t>
            </a:r>
            <a:r>
              <a:rPr lang="id-ID" sz="1200" kern="1200" dirty="0">
                <a:solidFill>
                  <a:schemeClr val="tx1"/>
                </a:solidFill>
                <a:effectLst/>
                <a:latin typeface="+mn-lt"/>
              </a:rPr>
              <a:t>merupakan merek dagang dari grup perusahaan Microsoft.  Semua merek lainnya adalah milik dari pemiliknya masing-masing.</a:t>
            </a:r>
          </a:p>
          <a:p>
            <a:endParaRPr lang="id-ID"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 Code.org, 2017. Code.org®, logo CODE, dan Hour of </a:t>
            </a:r>
            <a:r>
              <a:rPr lang="id-ID" b="0" u="none" baseline="0" dirty="0"/>
              <a:t>Code</a:t>
            </a:r>
            <a:r>
              <a:rPr kumimoji="0" lang="id-ID" sz="1200" b="0" i="0" u="none" strike="noStrike" kern="1200" cap="none" spc="0" normalizeH="0" baseline="0" noProof="0" dirty="0">
                <a:ln>
                  <a:noFill/>
                </a:ln>
                <a:solidFill>
                  <a:prstClr val="black"/>
                </a:solidFill>
                <a:effectLst/>
                <a:uLnTx/>
                <a:uFillTx/>
                <a:latin typeface="+mn-lt"/>
              </a:rPr>
              <a:t>® adalah merek dagang dari Code.org</a:t>
            </a: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Mojang © 2017. “Minecraft" adalah merek dagang dari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 2017 Microsoft Corporation. Semua hak dilindungi undang-undang.</a:t>
            </a:r>
          </a:p>
          <a:p>
            <a:pPr marL="628650" lvl="1" indent="-171450">
              <a:buFont typeface="Arial"/>
              <a:buChar char="•"/>
            </a:pPr>
            <a:endParaRPr lang="id-ID"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id-ID"/>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TUJUAN SLIDE:</a:t>
            </a:r>
          </a:p>
          <a:p>
            <a:endParaRPr lang="id-ID" b="1" u="sng" baseline="0" dirty="0"/>
          </a:p>
          <a:p>
            <a:r>
              <a:rPr lang="id-ID" b="0" u="none" baseline="0" dirty="0"/>
              <a:t>Untuk membuat anak muda bersemangat dengan tutorial Hour of Code</a:t>
            </a:r>
            <a:r>
              <a:rPr lang="id-ID" b="0" u="none" baseline="30000" dirty="0"/>
              <a:t>TM</a:t>
            </a:r>
            <a:r>
              <a:rPr lang="id-ID" b="0" u="none" baseline="0" dirty="0"/>
              <a:t>.</a:t>
            </a:r>
            <a:endParaRPr lang="id-ID" b="1" u="sng" dirty="0"/>
          </a:p>
          <a:p>
            <a:endParaRPr lang="id-ID" b="1" u="sng"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dirty="0"/>
              <a:t>Video harus diputar secara otomatis. </a:t>
            </a:r>
          </a:p>
          <a:p>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ingin mengubah bahasa atau teks layar, Anda dapat melakukannya di tautan di bawah ini dengan mengeklik roda gigi ‘setelan’ di pojok kanan bawah video. Anda harus menyematkan kembali tautan tersebut jika ingin mengubahnya: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dirty="0"/>
              <a:t>Video tambahan dapat ditemukan di code.org, dan diganti jika Anda mencari pesan berbeda untuk audiensi Anda.</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id-ID"/>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sz="1200" kern="1200" dirty="0">
              <a:solidFill>
                <a:schemeClr val="tx1"/>
              </a:solidFill>
              <a:effectLst/>
              <a:latin typeface="+mn-lt"/>
              <a:ea typeface="+mn-ea"/>
              <a:cs typeface="+mn-cs"/>
            </a:endParaRPr>
          </a:p>
          <a:p>
            <a:r>
              <a:rPr lang="id-ID" b="0" u="none" dirty="0"/>
              <a:t>“Apa yang kamu pikirkan saat mendengar istilah ‘kode’ dan ‘pengodean’? Apakah ini tentang rahasia, seperti kode rahasia? Menurut kamu orang seperti apa yang membuat kode? Bebaskan daya khayalmu!”</a:t>
            </a:r>
            <a:endParaRPr lang="id-ID" sz="1200"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r>
              <a:rPr lang="id-ID"/>
              <a:t> </a:t>
            </a:r>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baseline="0" dirty="0"/>
              <a:t>Slide ini dimaksudkan untuk menjadi pemecah kebekuan.</a:t>
            </a:r>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baseline="0" dirty="0"/>
          </a:p>
          <a:p>
            <a:pPr>
              <a:defRPr/>
            </a:pPr>
            <a:r>
              <a:rPr lang="id-ID" kern="1200" dirty="0">
                <a:effectLst/>
                <a:latin typeface="+mn-lt"/>
              </a:rPr>
              <a:t>Kemungkinan anak-anak tidak akan memiliki jawaban nyata untuk </a:t>
            </a:r>
            <a:r>
              <a:rPr lang="id-ID"/>
              <a:t>pertanyaan ini</a:t>
            </a:r>
            <a:r>
              <a:rPr lang="id-ID" kern="1200" dirty="0">
                <a:effectLst/>
                <a:latin typeface="+mn-lt"/>
              </a:rPr>
              <a:t>, namun </a:t>
            </a:r>
            <a:r>
              <a:rPr lang="id-ID" kern="1200" baseline="0" dirty="0">
                <a:effectLst/>
                <a:latin typeface="+mn-lt"/>
              </a:rPr>
              <a:t>pertanyaan </a:t>
            </a:r>
            <a:r>
              <a:rPr lang="id-ID"/>
              <a:t>ini</a:t>
            </a:r>
            <a:r>
              <a:rPr lang="id-ID" kern="1200" baseline="0" dirty="0">
                <a:effectLst/>
                <a:latin typeface="+mn-lt"/>
              </a:rPr>
              <a:t> diajukan </a:t>
            </a:r>
            <a:r>
              <a:rPr lang="id-ID" b="0" u="none" kern="1200" baseline="0" dirty="0">
                <a:effectLst/>
                <a:latin typeface="+mn-lt"/>
              </a:rPr>
              <a:t>u</a:t>
            </a:r>
            <a:r>
              <a:rPr lang="id-ID" b="0" u="none" baseline="0" dirty="0"/>
              <a:t>ntuk memunculkan diskusi di dalam ruangan, dan mengukur dugaan salah apa yang mungkin mereka miliki tentang pengodean. </a:t>
            </a:r>
            <a:r>
              <a:rPr lang="id-ID" kern="1200" dirty="0">
                <a:effectLst/>
                <a:latin typeface="+mn-lt"/>
              </a:rPr>
              <a:t>Pastikan bahwa percakapan terasa menyenangkan dan tunjukkan bahwa TIDAK APA-APA jika mereka tidak mengetahui jawabannya. Dalam slide berikutnya, kami akan memperbaiki semua salah persepsi tentang pengodean untuk mengubah pandangan peserta sebelum memulai tutorial.</a:t>
            </a:r>
            <a:r>
              <a:rPr lang="id-ID"/>
              <a:t> </a:t>
            </a:r>
            <a:endParaRPr lang="id-ID" b="1" u="sng"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id-ID"/>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endParaRPr lang="id-ID" b="0" u="none" dirty="0"/>
          </a:p>
          <a:p>
            <a:endParaRPr lang="id-ID" b="0" u="none" dirty="0"/>
          </a:p>
          <a:p>
            <a:r>
              <a:rPr lang="id-ID" b="0" u="none" dirty="0"/>
              <a:t>“Sekarang, mari kita membahas tentang apakah pengodean itu </a:t>
            </a:r>
            <a:r>
              <a:rPr lang="id-ID" b="0" i="1" u="none" dirty="0"/>
              <a:t>sesungguhnya</a:t>
            </a:r>
            <a:r>
              <a:rPr lang="id-ID" b="0" u="none" dirty="0"/>
              <a:t>.”</a:t>
            </a:r>
          </a:p>
          <a:p>
            <a:endParaRPr lang="id-ID" sz="1200" b="0" u="none" kern="1200" dirty="0">
              <a:solidFill>
                <a:schemeClr val="tx1"/>
              </a:solidFill>
              <a:effectLst/>
              <a:latin typeface="+mn-lt"/>
              <a:ea typeface="+mn-ea"/>
              <a:cs typeface="+mn-cs"/>
            </a:endParaRPr>
          </a:p>
          <a:p>
            <a:r>
              <a:rPr lang="id-ID" b="1" u="sng" dirty="0"/>
              <a:t>TUJUAN SLIDE:</a:t>
            </a:r>
          </a:p>
          <a:p>
            <a:endParaRPr lang="id-ID" b="1" u="sng" dirty="0"/>
          </a:p>
          <a:p>
            <a:r>
              <a:rPr lang="id-ID" b="0" u="none" dirty="0"/>
              <a:t>Slide 5-7 dimaksudkan untuk menjelaskan apakah pengodean itu dalam cara yang mudah dimengerti.</a:t>
            </a: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id-ID"/>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dirty="0"/>
              <a:t>“Pengodean adalah bahasa yang digunakan untuk memberikan instruksi teknologi</a:t>
            </a:r>
            <a:r>
              <a:rPr lang="id-ID" sz="1200" b="0" baseline="0" dirty="0">
                <a:latin typeface="Segoe Pro Light" charset="0"/>
              </a:rPr>
              <a:t> agar dapat melakukan apa yang kamu minta. Kamu bisa menggunakannya untuk membuat banyak hal menakjubkan!"</a:t>
            </a:r>
            <a:endParaRPr lang="id-ID" sz="1200" baseline="0" dirty="0">
              <a:latin typeface="Segoe Pro Light" charset="0"/>
              <a:ea typeface="Segoe Pro Light" charset="0"/>
              <a:cs typeface="Segoe Pro Light" charset="0"/>
            </a:endParaRPr>
          </a:p>
          <a:p>
            <a:endParaRPr lang="id-ID"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id-ID"/>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baseline="0" dirty="0"/>
              <a:t>“Untuk berkomunikasi dengan komputer, kita harus memberikan perintah dalam bahasa yang dimengertinya. Bahasa itu adalah kode!” </a:t>
            </a: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id-ID"/>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“Apakah menurutmu kamu memiliki apa yang diperlukan untuk membuat kode? Luar biasa! Aku pikir juga begitu!"</a:t>
            </a:r>
          </a:p>
          <a:p>
            <a:endParaRPr lang="id-ID" b="1" u="sng" dirty="0"/>
          </a:p>
          <a:p>
            <a:r>
              <a:rPr lang="id-ID" b="1" u="sng" dirty="0"/>
              <a:t>TUJUAN SLIDE:</a:t>
            </a:r>
          </a:p>
          <a:p>
            <a:endParaRPr lang="id-ID" b="1" u="sng" dirty="0"/>
          </a:p>
          <a:p>
            <a:r>
              <a:rPr lang="id-ID" b="0" u="none" spc="-20" dirty="0"/>
              <a:t>Slide 9-11 dimaksudkan untuk menjelaskan syarat yang diperlukan untuk membuat kode.</a:t>
            </a:r>
          </a:p>
          <a:p>
            <a:endParaRPr lang="id-ID"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1" u="sng" kern="1200" dirty="0">
                <a:solidFill>
                  <a:schemeClr val="tx1"/>
                </a:solidFill>
                <a:latin typeface="+mn-lt"/>
              </a:rPr>
              <a:t>CATATAN UNTUK FASILITATOR:</a:t>
            </a:r>
            <a:endParaRPr lang="id-ID"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d-ID" kern="1200" dirty="0">
                <a:effectLst/>
                <a:latin typeface="+mn-lt"/>
              </a:rPr>
              <a:t>Anak-anak dalam kisaran usia ini sangat bersemangat untuk belajar bekerja sama dengan orang lain, mengembangkan keahlian kreatif, dan mempelajari berbagai hal baru. </a:t>
            </a:r>
            <a:r>
              <a:rPr lang="id-ID"/>
              <a:t>Jadi</a:t>
            </a:r>
            <a:r>
              <a:rPr lang="id-ID" kern="1200" dirty="0">
                <a:effectLst/>
                <a:latin typeface="+mn-lt"/>
              </a:rPr>
              <a:t> penting untuk menekankan bahwa pengodean memadukan semua hal tersebut.</a:t>
            </a:r>
            <a:endParaRPr lang="id-ID" b="0" u="none"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id-ID"/>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spc="-20" baseline="0" dirty="0"/>
              <a:t>“Pengodean berarti memecahkan masalah! </a:t>
            </a:r>
            <a:r>
              <a:rPr lang="id-ID" sz="1200" kern="1200" spc="-20" dirty="0">
                <a:solidFill>
                  <a:schemeClr val="tx1"/>
                </a:solidFill>
                <a:effectLst/>
              </a:rPr>
              <a:t>Kode digunakan untuk menciptakan berbagai hal baru yang menjadikan hidup kita lebih mudah! Seperti saat kamu ingin berbicara dengan seseorang yang tidak berada di dekatmu, kamu dapat mengirimkannya pesan teks! Itu adalah contoh penggunaan teknologi untuk memecahkan masalah!”</a:t>
            </a: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id-ID"/>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6167665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29184" y="3922776"/>
            <a:ext cx="3833880" cy="1200329"/>
          </a:xfrm>
          <a:prstGeom prst="rect">
            <a:avLst/>
          </a:prstGeom>
        </p:spPr>
        <p:txBody>
          <a:bodyPr wrap="square">
            <a:spAutoFit/>
          </a:bodyPr>
          <a:lstStyle/>
          <a:p>
            <a:r>
              <a:rPr lang="id-ID" sz="3600" dirty="0">
                <a:solidFill>
                  <a:schemeClr val="bg1"/>
                </a:solidFill>
                <a:latin typeface="Segoe UI Light" panose="020B0502040204020203" pitchFamily="34" charset="0"/>
              </a:rPr>
              <a:t>Selamat Datang di Hour of Code</a:t>
            </a:r>
            <a:r>
              <a:rPr lang="id-ID" sz="3600" baseline="30000" dirty="0">
                <a:solidFill>
                  <a:schemeClr val="bg1"/>
                </a:solidFill>
                <a:latin typeface="Segoe UI Light" panose="020B0502040204020203" pitchFamily="34" charset="0"/>
              </a:rPr>
              <a:t>TM</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id-ID" dirty="0"/>
              <a:t>Selamat Datang di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id-ID" dirty="0"/>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id-ID" sz="3600" dirty="0">
                <a:solidFill>
                  <a:schemeClr val="bg1"/>
                </a:solidFill>
                <a:latin typeface="Segoe UI Light" panose="020B0502040204020203" pitchFamily="34" charset="0"/>
              </a:rPr>
              <a:t>Gunakan imajinasi kamu</a:t>
            </a:r>
          </a:p>
        </p:txBody>
      </p:sp>
      <p:pic>
        <p:nvPicPr>
          <p:cNvPr id="2" name="Picture 1" descr="Animasi robot yang tampak tangguh terbang melesat dari tanah dan terbang ke udara" title="Animasi robot yang tampak tangguh terbang melesat dari tanah dan terbang ke udar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id-ID"/>
              <a:t>Gunakan imajinasi kamu</a:t>
            </a:r>
            <a:endParaRPr lang="id-ID"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id-ID" dirty="0"/>
          </a:p>
        </p:txBody>
      </p:sp>
    </p:spTree>
    <p:custDataLst>
      <p:tags r:id="rId1"/>
    </p:custDataLst>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id-ID" sz="3600" dirty="0">
                <a:solidFill>
                  <a:schemeClr val="bg1"/>
                </a:solidFill>
                <a:latin typeface="Segoe UI Light" panose="020B0502040204020203" pitchFamily="34" charset="0"/>
              </a:rPr>
              <a:t>Bekerja bersama teman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grpSp>
        <p:nvGrpSpPr>
          <p:cNvPr id="14" name="Group 13"/>
          <p:cNvGrpSpPr/>
          <p:nvPr/>
        </p:nvGrpSpPr>
        <p:grpSpPr>
          <a:xfrm>
            <a:off x="4701600" y="1611630"/>
            <a:ext cx="4224748" cy="3563620"/>
            <a:chOff x="4558724" y="1103630"/>
            <a:chExt cx="4601151" cy="3881120"/>
          </a:xfrm>
        </p:grpSpPr>
        <p:pic>
          <p:nvPicPr>
            <p:cNvPr id="2" name="Picture 1" descr="Pelangi menyatukan dua kepala animasi anak perempuan dan laki-laki yang tersenyum" title="Pelangi menyatukan dua kepala animasi anak perempuan dan laki-laki yang tersenyum"/>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nimasi anak laki-laki tersenyum saat bekerja di komputer laptop, disatukan dengan animasi anak perempuan yang tersenyum, oleh pelangi yang muncul dari kepala mereka" title="Animasi anak laki-laki tersenyum"/>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nimasi anak perempuan tersenyum saat bekerja di komputer laptop, disatukan dengan animasi anak laki-laki yang tersenyum, oleh pelangi yang muncul dari kepala mereka." title="Animasi anak perempuan tersenyum"/>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id-ID"/>
              <a:t>Bekerja bersama teman</a:t>
            </a:r>
            <a:endParaRPr lang="id-ID"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id-ID" dirty="0"/>
          </a:p>
        </p:txBody>
      </p:sp>
    </p:spTree>
    <p:custDataLst>
      <p:tags r:id="rId1"/>
    </p:custDataLst>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 y="11230"/>
            <a:ext cx="9078401" cy="571500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5021800" y="1980337"/>
            <a:ext cx="3657599" cy="1754326"/>
          </a:xfrm>
          <a:prstGeom prst="rect">
            <a:avLst/>
          </a:prstGeom>
        </p:spPr>
        <p:txBody>
          <a:bodyPr wrap="square">
            <a:spAutoFit/>
          </a:bodyPr>
          <a:lstStyle/>
          <a:p>
            <a:r>
              <a:rPr lang="id-ID" sz="3600" dirty="0">
                <a:latin typeface="Segoe UI Light" panose="020B0502040204020203" pitchFamily="34" charset="0"/>
              </a:rPr>
              <a:t>Apa saja hal favorit yang kamu suka lakukan?</a:t>
            </a:r>
            <a:endParaRPr lang="id-ID" sz="3600" dirty="0">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id-ID"/>
              <a:t>Apa yang kamu suka lakukan?</a:t>
            </a:r>
            <a:endParaRPr lang="id-ID" dirty="0"/>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id-ID"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61137" y="1375935"/>
            <a:ext cx="5096233" cy="3416320"/>
          </a:xfrm>
          <a:prstGeom prst="rect">
            <a:avLst/>
          </a:prstGeom>
        </p:spPr>
        <p:txBody>
          <a:bodyPr wrap="square">
            <a:spAutoFit/>
          </a:bodyPr>
          <a:lstStyle/>
          <a:p>
            <a:r>
              <a:rPr lang="id-ID" sz="3600" dirty="0">
                <a:solidFill>
                  <a:schemeClr val="bg1"/>
                </a:solidFill>
                <a:latin typeface="Segoe UI Light" panose="020B0502040204020203" pitchFamily="34" charset="0"/>
              </a:rPr>
              <a:t>Dengan belajar membuat kode, kamu dapat mepelajari cara membuat aktivitas favoritmu lebih menyenangkan dengan bantuan komputer!</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id-ID"/>
              <a:t>Menjadikan pengodean bagian dari hal yang kamu sukai</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id-ID" dirty="0"/>
          </a:p>
        </p:txBody>
      </p:sp>
    </p:spTree>
    <p:custDataLst>
      <p:tags r:id="rId1"/>
    </p:custDataLst>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15164" cy="1200329"/>
          </a:xfrm>
          <a:prstGeom prst="rect">
            <a:avLst/>
          </a:prstGeom>
        </p:spPr>
        <p:txBody>
          <a:bodyPr wrap="square">
            <a:spAutoFit/>
          </a:bodyPr>
          <a:lstStyle/>
          <a:p>
            <a:r>
              <a:rPr lang="id-ID" sz="3600" dirty="0">
                <a:solidFill>
                  <a:schemeClr val="bg1"/>
                </a:solidFill>
                <a:latin typeface="Segoe UI Light" panose="020B0502040204020203" pitchFamily="34" charset="0"/>
              </a:rPr>
              <a:t>Minecraft Hour of Code</a:t>
            </a:r>
            <a:r>
              <a:rPr lang="id-ID" sz="3600" baseline="30000" dirty="0">
                <a:solidFill>
                  <a:schemeClr val="bg1"/>
                </a:solidFill>
                <a:latin typeface="Segoe UI Light" panose="020B0502040204020203" pitchFamily="34" charset="0"/>
              </a:rPr>
              <a:t>TM</a:t>
            </a:r>
            <a:r>
              <a:rPr lang="id-ID" sz="3600" dirty="0">
                <a:solidFill>
                  <a:schemeClr val="bg1"/>
                </a:solidFill>
                <a:latin typeface="Segoe UI Light" panose="020B0502040204020203" pitchFamily="34" charset="0"/>
              </a:rPr>
              <a:t>: </a:t>
            </a:r>
          </a:p>
          <a:p>
            <a:r>
              <a:rPr lang="id-ID"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id-ID" dirty="0"/>
              <a:t>Rencana sesi Hour of Code™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15</a:t>
            </a:fld>
            <a:endParaRPr lang="id-ID" dirty="0"/>
          </a:p>
        </p:txBody>
      </p:sp>
      <p:sp>
        <p:nvSpPr>
          <p:cNvPr id="12" name="Rectangle 11" descr="&#10;"/>
          <p:cNvSpPr/>
          <p:nvPr/>
        </p:nvSpPr>
        <p:spPr>
          <a:xfrm>
            <a:off x="488647" y="5062562"/>
            <a:ext cx="8192508" cy="535531"/>
          </a:xfrm>
          <a:prstGeom prst="rect">
            <a:avLst/>
          </a:prstGeom>
        </p:spPr>
        <p:txBody>
          <a:bodyPr wrap="square">
            <a:spAutoFit/>
          </a:bodyPr>
          <a:lstStyle/>
          <a:p>
            <a:pPr algn="ctr">
              <a:lnSpc>
                <a:spcPct val="90000"/>
              </a:lnSpc>
            </a:pPr>
            <a:r>
              <a:rPr lang="id-ID" sz="3200" dirty="0">
                <a:latin typeface="Segoe UI Light" panose="020B0502040204020203" pitchFamily="34" charset="0"/>
              </a:rPr>
              <a:t>Dapatkan tutorial Anda di code.org/minecraft </a:t>
            </a:r>
            <a:endParaRPr lang="id-ID" sz="3200" dirty="0">
              <a:latin typeface="Segoe UI Light" panose="020B0502040204020203" pitchFamily="34" charset="0"/>
              <a:ea typeface="Segoe Pro Light" charset="0"/>
              <a:cs typeface="Segoe UI Light" panose="020B0502040204020203" pitchFamily="34" charset="0"/>
            </a:endParaRPr>
          </a:p>
        </p:txBody>
      </p:sp>
      <p:pic>
        <p:nvPicPr>
          <p:cNvPr id="6" name="Picture 5">
            <a:extLst>
              <a:ext uri="{FF2B5EF4-FFF2-40B4-BE49-F238E27FC236}">
                <a16:creationId xmlns:a16="http://schemas.microsoft.com/office/drawing/2014/main" id="{AA0815E8-5758-4604-826E-85AA782508F3}"/>
              </a:ext>
            </a:extLst>
          </p:cNvPr>
          <p:cNvPicPr>
            <a:picLocks noChangeAspect="1"/>
          </p:cNvPicPr>
          <p:nvPr/>
        </p:nvPicPr>
        <p:blipFill>
          <a:blip r:embed="rId4"/>
          <a:stretch>
            <a:fillRect/>
          </a:stretch>
        </p:blipFill>
        <p:spPr>
          <a:xfrm>
            <a:off x="0" y="-186563"/>
            <a:ext cx="9144000" cy="5143500"/>
          </a:xfrm>
          <a:prstGeom prst="rect">
            <a:avLst/>
          </a:prstGeom>
        </p:spPr>
      </p:pic>
    </p:spTree>
    <p:custDataLst>
      <p:tags r:id="rId1"/>
    </p:custDataLst>
    <p:extLst>
      <p:ext uri="{BB962C8B-B14F-4D97-AF65-F5344CB8AC3E}">
        <p14:creationId xmlns:p14="http://schemas.microsoft.com/office/powerpoint/2010/main" val="107849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3634603"/>
            <a:ext cx="2730500" cy="646331"/>
          </a:xfrm>
          <a:prstGeom prst="rect">
            <a:avLst/>
          </a:prstGeom>
        </p:spPr>
        <p:txBody>
          <a:bodyPr wrap="square">
            <a:spAutoFit/>
          </a:bodyPr>
          <a:lstStyle/>
          <a:p>
            <a:r>
              <a:rPr lang="id-ID" sz="3600" dirty="0">
                <a:solidFill>
                  <a:schemeClr val="bg1"/>
                </a:solidFill>
                <a:latin typeface="Segoe UI Light" panose="020B0502040204020203" pitchFamily="34" charset="0"/>
              </a:rPr>
              <a:t>Selesai</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Selesai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id-ID" dirty="0"/>
          </a:p>
        </p:txBody>
      </p:sp>
      <p:pic>
        <p:nvPicPr>
          <p:cNvPr id="7" name="Picture 6"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custDataLst>
      <p:tags r:id="rId1"/>
    </p:custDataLst>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Diskusi</a:t>
            </a:r>
          </a:p>
        </p:txBody>
      </p:sp>
      <p:sp>
        <p:nvSpPr>
          <p:cNvPr id="15" name="Rectangle 14" descr="&#10;"/>
          <p:cNvSpPr/>
          <p:nvPr/>
        </p:nvSpPr>
        <p:spPr>
          <a:xfrm>
            <a:off x="5021800" y="1900127"/>
            <a:ext cx="3657599" cy="1754326"/>
          </a:xfrm>
          <a:prstGeom prst="rect">
            <a:avLst/>
          </a:prstGeom>
        </p:spPr>
        <p:txBody>
          <a:bodyPr wrap="square">
            <a:spAutoFit/>
          </a:bodyPr>
          <a:lstStyle/>
          <a:p>
            <a:r>
              <a:rPr lang="id-ID" sz="3600" dirty="0">
                <a:latin typeface="Segoe UI Light" panose="020B0502040204020203" pitchFamily="34" charset="0"/>
              </a:rPr>
              <a:t>Sekarang setelah mencoba tutorial: apakah itu kode?</a:t>
            </a:r>
            <a:endParaRPr lang="id-ID"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dirty="0"/>
              <a:t>Sekarang bagaimana pendapatmu tentang pengodean?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id-ID"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id-ID" sz="4800" b="0" dirty="0">
                <a:solidFill>
                  <a:schemeClr val="tx1"/>
                </a:solidFill>
                <a:latin typeface="Segoe UI Light" panose="020B0502040204020203" pitchFamily="34" charset="0"/>
              </a:rPr>
              <a:t>Kamu berhasil!</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241501" cy="1970411"/>
          </a:xfrm>
          <a:prstGeom prst="rect">
            <a:avLst/>
          </a:prstGeom>
        </p:spPr>
        <p:txBody>
          <a:bodyPr wrap="square">
            <a:spAutoFit/>
          </a:bodyPr>
          <a:lstStyle/>
          <a:p>
            <a:pPr lvl="0"/>
            <a:r>
              <a:rPr lang="id-ID" sz="3600" spc="-30" dirty="0">
                <a:solidFill>
                  <a:prstClr val="white"/>
                </a:solidFill>
                <a:latin typeface="Segoe UI Light" panose="020B0502040204020203" pitchFamily="34" charset="0"/>
              </a:rPr>
              <a:t>Apa yang selanjutnya dapat kamu pelajari? </a:t>
            </a:r>
          </a:p>
          <a:p>
            <a:pPr lvl="0"/>
            <a:r>
              <a:rPr lang="id-ID" sz="3600" dirty="0">
                <a:solidFill>
                  <a:prstClr val="white"/>
                </a:solidFill>
                <a:latin typeface="Segoe UI Light" panose="020B0502040204020203" pitchFamily="34" charset="0"/>
              </a:rPr>
              <a:t>Kamu tidak harus berhenti di sini! </a:t>
            </a:r>
          </a:p>
          <a:p>
            <a:pPr lvl="0"/>
            <a:r>
              <a:rPr lang="id-ID" dirty="0"/>
              <a:t> </a:t>
            </a:r>
          </a:p>
          <a:p>
            <a:pPr lvl="0"/>
            <a:r>
              <a:rPr lang="id-ID" sz="1800" dirty="0">
                <a:solidFill>
                  <a:prstClr val="white"/>
                </a:solidFill>
                <a:latin typeface="Segoe UI Light" panose="020B0502040204020203" pitchFamily="34" charset="0"/>
              </a:rPr>
              <a:t>Di bawah ini adalah langkah-langkah yang dapat kamu lakukan untuk mengamati, tetap mempelajarinya, dan lebih bersenang-senang lagi! </a:t>
            </a:r>
            <a:endParaRPr lang="id-ID"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43" name="Rectangle 42"/>
          <p:cNvSpPr/>
          <p:nvPr/>
        </p:nvSpPr>
        <p:spPr>
          <a:xfrm>
            <a:off x="661756" y="268559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1</a:t>
            </a:r>
            <a:endParaRPr lang="id-ID" dirty="0">
              <a:latin typeface="Segoe UI Light" panose="020B0502040204020203" pitchFamily="34" charset="0"/>
              <a:cs typeface="Segoe UI Light" panose="020B0502040204020203" pitchFamily="34" charset="0"/>
            </a:endParaRPr>
          </a:p>
        </p:txBody>
      </p:sp>
      <p:sp>
        <p:nvSpPr>
          <p:cNvPr id="49" name="Rectangle 48"/>
          <p:cNvSpPr/>
          <p:nvPr/>
        </p:nvSpPr>
        <p:spPr>
          <a:xfrm>
            <a:off x="563532" y="3219392"/>
            <a:ext cx="2438190" cy="852541"/>
          </a:xfrm>
          <a:prstGeom prst="rect">
            <a:avLst/>
          </a:prstGeom>
        </p:spPr>
        <p:txBody>
          <a:bodyPr wrap="square">
            <a:spAutoFit/>
          </a:bodyPr>
          <a:lstStyle/>
          <a:p>
            <a:pPr>
              <a:lnSpc>
                <a:spcPct val="95000"/>
              </a:lnSpc>
            </a:pPr>
            <a:r>
              <a:rPr lang="id-ID" sz="2600" spc="-20" dirty="0">
                <a:solidFill>
                  <a:schemeClr val="bg1"/>
                </a:solidFill>
                <a:latin typeface="Segoe UI Light" panose="020B0502040204020203" pitchFamily="34" charset="0"/>
              </a:rPr>
              <a:t>Dapatkan sertifikat kamu.</a:t>
            </a:r>
            <a:endParaRPr lang="id-ID" sz="2600" spc="-2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7" name="TextBox 56"/>
          <p:cNvSpPr txBox="1"/>
          <p:nvPr/>
        </p:nvSpPr>
        <p:spPr>
          <a:xfrm>
            <a:off x="571489" y="4117653"/>
            <a:ext cx="2430233" cy="1027974"/>
          </a:xfrm>
          <a:prstGeom prst="rect">
            <a:avLst/>
          </a:prstGeom>
          <a:noFill/>
        </p:spPr>
        <p:txBody>
          <a:bodyPr wrap="square" rtlCol="0">
            <a:spAutoFit/>
          </a:bodyPr>
          <a:lstStyle/>
          <a:p>
            <a:pPr>
              <a:lnSpc>
                <a:spcPct val="95000"/>
              </a:lnSpc>
            </a:pPr>
            <a:r>
              <a:rPr lang="id-ID" sz="1600" dirty="0">
                <a:solidFill>
                  <a:schemeClr val="bg1"/>
                </a:solidFill>
                <a:latin typeface="Segoe UI Light" panose="020B0502040204020203" pitchFamily="34" charset="0"/>
              </a:rPr>
              <a:t>Selamat! Kamu berhasil! Kamu akan mendapatkan sertifikat pada akhir tutorial.</a:t>
            </a:r>
            <a:endParaRPr lang="id-ID" sz="1600" dirty="0">
              <a:solidFill>
                <a:schemeClr val="bg1"/>
              </a:solidFill>
              <a:latin typeface="Segoe UI Light" panose="020B0502040204020203" pitchFamily="34" charset="0"/>
              <a:cs typeface="Segoe UI Light" panose="020B0502040204020203" pitchFamily="34" charset="0"/>
            </a:endParaRPr>
          </a:p>
        </p:txBody>
      </p:sp>
      <p:sp>
        <p:nvSpPr>
          <p:cNvPr id="44" name="Rectangle 43"/>
          <p:cNvSpPr/>
          <p:nvPr/>
        </p:nvSpPr>
        <p:spPr>
          <a:xfrm>
            <a:off x="3264583" y="268559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2</a:t>
            </a:r>
          </a:p>
        </p:txBody>
      </p:sp>
      <p:sp>
        <p:nvSpPr>
          <p:cNvPr id="52" name="Rectangle 51" descr="&#10;"/>
          <p:cNvSpPr/>
          <p:nvPr/>
        </p:nvSpPr>
        <p:spPr>
          <a:xfrm>
            <a:off x="5997626" y="3219392"/>
            <a:ext cx="2295997" cy="852541"/>
          </a:xfrm>
          <a:prstGeom prst="rect">
            <a:avLst/>
          </a:prstGeom>
        </p:spPr>
        <p:txBody>
          <a:bodyPr wrap="square">
            <a:spAutoFit/>
          </a:bodyPr>
          <a:lstStyle/>
          <a:p>
            <a:pPr>
              <a:lnSpc>
                <a:spcPct val="95000"/>
              </a:lnSpc>
            </a:pPr>
            <a:r>
              <a:rPr lang="id-ID" sz="2600" dirty="0">
                <a:solidFill>
                  <a:schemeClr val="bg1"/>
                </a:solidFill>
                <a:latin typeface="Segoe UI Light" panose="020B0502040204020203" pitchFamily="34" charset="0"/>
              </a:rPr>
              <a:t>Pelajari selengkapnya.</a:t>
            </a:r>
            <a:endParaRPr lang="id-ID" sz="2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3" name="Rectangle 52" descr="&#10;"/>
          <p:cNvSpPr/>
          <p:nvPr/>
        </p:nvSpPr>
        <p:spPr>
          <a:xfrm>
            <a:off x="3128606" y="4123270"/>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d-ID" sz="1600" dirty="0">
                <a:solidFill>
                  <a:schemeClr val="bg1"/>
                </a:solidFill>
                <a:latin typeface="Segoe UI Light" panose="020B0502040204020203" pitchFamily="34" charset="0"/>
              </a:rPr>
              <a:t>Unggah kode kamu ke Minecraft: Education Edition untuk melihat kode yang kamu buat menjadi nyata dalam game sebenarnya!</a:t>
            </a:r>
          </a:p>
        </p:txBody>
      </p:sp>
      <p:sp>
        <p:nvSpPr>
          <p:cNvPr id="45" name="Rectangle 44"/>
          <p:cNvSpPr/>
          <p:nvPr/>
        </p:nvSpPr>
        <p:spPr>
          <a:xfrm>
            <a:off x="6098041" y="268559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3</a:t>
            </a:r>
            <a:endParaRPr lang="id-ID" dirty="0">
              <a:latin typeface="Segoe UI Light" panose="020B0502040204020203" pitchFamily="34" charset="0"/>
              <a:cs typeface="Segoe UI Light" panose="020B0502040204020203" pitchFamily="34" charset="0"/>
            </a:endParaRPr>
          </a:p>
        </p:txBody>
      </p:sp>
      <p:sp>
        <p:nvSpPr>
          <p:cNvPr id="54" name="Rectangle 53" descr="&#10;"/>
          <p:cNvSpPr/>
          <p:nvPr/>
        </p:nvSpPr>
        <p:spPr>
          <a:xfrm>
            <a:off x="3128606" y="3219392"/>
            <a:ext cx="2295997" cy="852541"/>
          </a:xfrm>
          <a:prstGeom prst="rect">
            <a:avLst/>
          </a:prstGeom>
        </p:spPr>
        <p:txBody>
          <a:bodyPr wrap="square">
            <a:spAutoFit/>
          </a:bodyPr>
          <a:lstStyle/>
          <a:p>
            <a:pPr>
              <a:lnSpc>
                <a:spcPct val="95000"/>
              </a:lnSpc>
            </a:pPr>
            <a:r>
              <a:rPr lang="id-ID" sz="2600" dirty="0">
                <a:solidFill>
                  <a:schemeClr val="bg1"/>
                </a:solidFill>
                <a:latin typeface="Segoe UI Light" panose="020B0502040204020203" pitchFamily="34" charset="0"/>
              </a:rPr>
              <a:t>Mainkan lebih jauh.</a:t>
            </a:r>
            <a:endParaRPr lang="id-ID" sz="2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5" name="Rectangle 54" descr="&#10;"/>
          <p:cNvSpPr/>
          <p:nvPr/>
        </p:nvSpPr>
        <p:spPr>
          <a:xfrm>
            <a:off x="6003026" y="4117653"/>
            <a:ext cx="2805308"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d-ID" sz="1600" dirty="0">
                <a:solidFill>
                  <a:schemeClr val="bg1"/>
                </a:solidFill>
                <a:latin typeface="Segoe UI Light" panose="020B0502040204020203" pitchFamily="34" charset="0"/>
              </a:rPr>
              <a:t>Jelajahi sumber info tambahan di Microsoft.com/digitalskills</a:t>
            </a:r>
            <a:endParaRPr lang="id-ID" sz="1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Langkah selanjutnya</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id-ID" dirty="0"/>
          </a:p>
        </p:txBody>
      </p:sp>
    </p:spTree>
    <p:custDataLst>
      <p:tags r:id="rId1"/>
    </p:custDataLst>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1980337"/>
            <a:ext cx="2973614" cy="1754326"/>
          </a:xfrm>
          <a:prstGeom prst="rect">
            <a:avLst/>
          </a:prstGeom>
        </p:spPr>
        <p:txBody>
          <a:bodyPr wrap="square">
            <a:spAutoFit/>
          </a:bodyPr>
          <a:lstStyle/>
          <a:p>
            <a:r>
              <a:rPr lang="id-ID" sz="3600" dirty="0">
                <a:solidFill>
                  <a:schemeClr val="bg1"/>
                </a:solidFill>
                <a:latin typeface="Segoe UI Light" panose="020B0502040204020203" pitchFamily="34" charset="0"/>
              </a:rPr>
              <a:t>Mari kita bahas tentang pengodean!</a:t>
            </a:r>
          </a:p>
        </p:txBody>
      </p:sp>
      <p:pic>
        <p:nvPicPr>
          <p:cNvPr id="3" name="Picture 2" descr="Animasi roket terbang sepanjang pelangi berwarna-warni" title="Animasi roket terbang sepanjang pelangi berwarna-warni"/>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id-ID"/>
              <a:t>Mari kita bahas tentang pengodean</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id-ID" dirty="0"/>
          </a:p>
        </p:txBody>
      </p:sp>
    </p:spTree>
    <p:custDataLst>
      <p:tags r:id="rId1"/>
    </p:custDataLst>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ekelompok anak laki-laki dan perempuan menengadahkan kepala dari laptop yang mereka gunakan untuk bekerja sama dan tersenyum ke arah kamera&#10;" title="Sekelompok anak laki-laki dan perempuan menengadahkan kepala dari laptop yang mereka gunakan untuk bekerja sama dan tersenyum ke arah kamera"/>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4" y="-2950"/>
            <a:ext cx="9116501" cy="5715000"/>
          </a:xfrm>
          <a:prstGeom prst="rect">
            <a:avLst/>
          </a:prstGeom>
        </p:spPr>
      </p:pic>
      <p:sp>
        <p:nvSpPr>
          <p:cNvPr id="5" name="Title 4" hidden="1"/>
          <p:cNvSpPr>
            <a:spLocks noGrp="1"/>
          </p:cNvSpPr>
          <p:nvPr>
            <p:ph type="ctrTitle"/>
          </p:nvPr>
        </p:nvSpPr>
        <p:spPr/>
        <p:txBody>
          <a:bodyPr/>
          <a:lstStyle/>
          <a:p>
            <a:r>
              <a:rPr lang="id-ID"/>
              <a:t>Terima kasih telah bergabung!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id-ID" dirty="0"/>
          </a:p>
        </p:txBody>
      </p:sp>
      <p:sp>
        <p:nvSpPr>
          <p:cNvPr id="9" name="Rectangle 8" descr="Thank you for joining&#10;Hour of CodeTM&#10;">
            <a:extLst>
              <a:ext uri="{FF2B5EF4-FFF2-40B4-BE49-F238E27FC236}">
                <a16:creationId xmlns:a16="http://schemas.microsoft.com/office/drawing/2014/main" id="{0F4E44CB-196E-4211-979B-055604D51CC3}"/>
              </a:ext>
            </a:extLst>
          </p:cNvPr>
          <p:cNvSpPr/>
          <p:nvPr/>
        </p:nvSpPr>
        <p:spPr>
          <a:xfrm>
            <a:off x="437176" y="2244267"/>
            <a:ext cx="7540963" cy="1200329"/>
          </a:xfrm>
          <a:prstGeom prst="rect">
            <a:avLst/>
          </a:prstGeom>
        </p:spPr>
        <p:txBody>
          <a:bodyPr wrap="square">
            <a:spAutoFit/>
          </a:bodyPr>
          <a:lstStyle/>
          <a:p>
            <a:r>
              <a:rPr lang="id-ID" sz="3600" dirty="0">
                <a:solidFill>
                  <a:schemeClr val="bg1"/>
                </a:solidFill>
                <a:latin typeface="Segoe UI Light" panose="020B0502040204020203" pitchFamily="34" charset="0"/>
              </a:rPr>
              <a:t>Terima kasih telah bergabung dengan</a:t>
            </a:r>
          </a:p>
          <a:p>
            <a:r>
              <a:rPr lang="id-ID" sz="3600" dirty="0">
                <a:solidFill>
                  <a:schemeClr val="bg1"/>
                </a:solidFill>
                <a:latin typeface="Segoe UI Light" panose="020B0502040204020203" pitchFamily="34" charset="0"/>
              </a:rPr>
              <a:t>Minecraft Hour of Code™</a:t>
            </a:r>
          </a:p>
        </p:txBody>
      </p:sp>
      <p:pic>
        <p:nvPicPr>
          <p:cNvPr id="10" name="Picture 9" descr="Microsoft" title="Microsoft">
            <a:extLst>
              <a:ext uri="{FF2B5EF4-FFF2-40B4-BE49-F238E27FC236}">
                <a16:creationId xmlns:a16="http://schemas.microsoft.com/office/drawing/2014/main" id="{2C00E5CD-6E86-4CB8-8E5B-DFF4B8C57A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1" name="Rectangle 10">
            <a:extLst>
              <a:ext uri="{FF2B5EF4-FFF2-40B4-BE49-F238E27FC236}">
                <a16:creationId xmlns:a16="http://schemas.microsoft.com/office/drawing/2014/main" id="{B318008F-28BF-4C06-983C-4AB1BB93002D}"/>
              </a:ext>
            </a:extLst>
          </p:cNvPr>
          <p:cNvSpPr/>
          <p:nvPr/>
        </p:nvSpPr>
        <p:spPr>
          <a:xfrm>
            <a:off x="369163" y="4347123"/>
            <a:ext cx="4572000" cy="1015663"/>
          </a:xfrm>
          <a:prstGeom prst="rect">
            <a:avLst/>
          </a:prstGeom>
        </p:spPr>
        <p:txBody>
          <a:bodyPr>
            <a:spAutoFit/>
          </a:bodyPr>
          <a:lstStyle/>
          <a:p>
            <a:pPr lvl="0">
              <a:defRPr/>
            </a:pPr>
            <a:endParaRPr lang="id-ID"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id-ID" sz="1200" dirty="0">
                <a:solidFill>
                  <a:schemeClr val="bg1"/>
                </a:solidFill>
              </a:rPr>
              <a:t>© Code.org, 2017. Code.org®, logo CODE, dan Hour of Code® adalah merek dagang dari Code.org</a:t>
            </a:r>
            <a:endParaRPr lang="id-ID"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id-ID" sz="1200" dirty="0">
                <a:solidFill>
                  <a:schemeClr val="bg1"/>
                </a:solidFill>
              </a:rPr>
              <a:t>Mojang © 2017. “Minecraft" adalah merek dagang dari Mojang AB</a:t>
            </a:r>
          </a:p>
          <a:p>
            <a:pPr lvl="0">
              <a:defRPr/>
            </a:pPr>
            <a:r>
              <a:rPr lang="id-ID" sz="1200" dirty="0">
                <a:solidFill>
                  <a:schemeClr val="bg1"/>
                </a:solidFill>
              </a:rPr>
              <a:t>© 2017 Microsoft Corporation. Semua hak dilindungi undang-undang.</a:t>
            </a:r>
          </a:p>
        </p:txBody>
      </p:sp>
    </p:spTree>
    <p:custDataLst>
      <p:tags r:id="rId1"/>
    </p:custDataLst>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Anak sekolah dasar mengetik di laptop. Video Hour of Code™ buatan Code.org&#10;" title="Video Hour of Code™  buatan Code.or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id-ID" dirty="0"/>
              <a:t>Video Hour of Code™ buatan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id-ID" dirty="0"/>
          </a:p>
        </p:txBody>
      </p:sp>
    </p:spTree>
    <p:custDataLst>
      <p:tags r:id="rId1"/>
    </p:custDataLst>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descr="&#10;"/>
          <p:cNvSpPr/>
          <p:nvPr/>
        </p:nvSpPr>
        <p:spPr>
          <a:xfrm>
            <a:off x="5021800" y="1149340"/>
            <a:ext cx="3657599" cy="3416320"/>
          </a:xfrm>
          <a:prstGeom prst="rect">
            <a:avLst/>
          </a:prstGeom>
        </p:spPr>
        <p:txBody>
          <a:bodyPr wrap="square">
            <a:spAutoFit/>
          </a:bodyPr>
          <a:lstStyle/>
          <a:p>
            <a:r>
              <a:rPr lang="id-ID" sz="3600" dirty="0">
                <a:latin typeface="Segoe UI Light" panose="020B0502040204020203" pitchFamily="34" charset="0"/>
              </a:rPr>
              <a:t>Apakah itu kode?</a:t>
            </a:r>
          </a:p>
          <a:p>
            <a:endParaRPr lang="id-ID" sz="3600" dirty="0">
              <a:latin typeface="Segoe UI Light" panose="020B0502040204020203" pitchFamily="34" charset="0"/>
              <a:ea typeface="Segoe Pro Light" charset="0"/>
              <a:cs typeface="Segoe UI Light" panose="020B0502040204020203" pitchFamily="34" charset="0"/>
            </a:endParaRPr>
          </a:p>
          <a:p>
            <a:r>
              <a:rPr lang="id-ID" sz="3600" dirty="0">
                <a:latin typeface="Segoe UI Light" panose="020B0502040204020203" pitchFamily="34" charset="0"/>
              </a:rPr>
              <a:t>Apa yang kamu pikirkan saat mendengar kata “pengodean”?</a:t>
            </a:r>
            <a:endParaRPr lang="id-ID"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id-ID" dirty="0"/>
              <a:t>Apa yang kamu ketahui tentang </a:t>
            </a:r>
            <a:r>
              <a:rPr lang="id-ID" sz="4800" dirty="0">
                <a:latin typeface="Segoe UI Light" panose="020B0502040204020203" pitchFamily="34" charset="0"/>
              </a:rPr>
              <a:t>“</a:t>
            </a:r>
            <a:r>
              <a:rPr lang="id-ID" dirty="0"/>
              <a:t>pengodean?</a:t>
            </a:r>
            <a:r>
              <a:rPr lang="id-ID" sz="4800" dirty="0">
                <a:latin typeface="Segoe UI Light" panose="020B0502040204020203" pitchFamily="34" charset="0"/>
              </a:rPr>
              <a:t>“</a:t>
            </a:r>
            <a:r>
              <a:rPr lang="id-ID" dirty="0"/>
              <a:t>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id-ID"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 y="356"/>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id-ID" sz="3600" dirty="0">
                <a:solidFill>
                  <a:schemeClr val="bg1"/>
                </a:solidFill>
                <a:latin typeface="Segoe UI Light" panose="020B0502040204020203" pitchFamily="34" charset="0"/>
              </a:rPr>
              <a:t>Pengodean adalah cara membuat app dan situs web</a:t>
            </a:r>
          </a:p>
        </p:txBody>
      </p:sp>
      <p:pic>
        <p:nvPicPr>
          <p:cNvPr id="3" name="Picture 2" descr="Animasi anak laki-laki menutup matanya dan tersenyum saat memikirkan berbagai cara bagaimana kode ada dalam hidupnya. Robot, gajah berwarna ungu, ponsel, dan gitar muncul di antara berbagai barang, gambar lucu yang muncul dari atas kepala anak laki-laki tersebut untuk mencerminkan khayalannya" title="Animasi anak laki-laki membayangkan cara bagaimana kode ada dalam hidupnya"/>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id-ID"/>
              <a:t>Pengodean adalah…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id-ID" dirty="0"/>
          </a:p>
        </p:txBody>
      </p:sp>
    </p:spTree>
    <p:custDataLst>
      <p:tags r:id="rId1"/>
    </p:custDataLst>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Seorang anak laki-laki mengatakan, &quot;Halo!&quot; pada tablet dan perangkat seluler, dan perangkat hanya menanggapi, &quot;?&quot; - Mereka tidak memahami anak laki-laki tersebut karena ia tidak berbicara dalam bahasa alat-alat itu.&#10;" title="Anak laki-laki berbicara pada komputer dalam bahasa Inggris"/>
          <p:cNvGrpSpPr/>
          <p:nvPr/>
        </p:nvGrpSpPr>
        <p:grpSpPr>
          <a:xfrm>
            <a:off x="-2540" y="11197"/>
            <a:ext cx="9116501" cy="5715000"/>
            <a:chOff x="12700" y="-11663"/>
            <a:chExt cx="9116501" cy="5715000"/>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id-ID" sz="3200" dirty="0">
                  <a:latin typeface="Segoe UI Light" panose="020B0502040204020203" pitchFamily="34" charset="0"/>
                </a:rPr>
                <a:t>Halo!</a:t>
              </a:r>
              <a:endParaRPr lang="id-ID"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id-ID" sz="3200" dirty="0">
                    <a:latin typeface="Segoe UI Light" panose="020B0502040204020203" pitchFamily="34" charset="0"/>
                  </a:rPr>
                  <a:t>?</a:t>
                </a:r>
                <a:endParaRPr lang="id-ID" sz="3200" b="1"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id-ID"/>
              <a:t>Kamu dapat berkomunikasi dengan komputer</a:t>
            </a:r>
            <a:endParaRPr lang="id-ID"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id-ID" dirty="0"/>
          </a:p>
        </p:txBody>
      </p:sp>
    </p:spTree>
    <p:custDataLst>
      <p:tags r:id="rId1"/>
    </p:custDataLst>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nak perempuan berbicara pada tablet dan perangkat seluler dalam kode. Perangkat mengerti, karena anak perempuan itu berbicara dalam bahasanya: Kode." title="Anak perempuan berbicara pada komputer dalam kode"/>
          <p:cNvGrpSpPr/>
          <p:nvPr/>
        </p:nvGrpSpPr>
        <p:grpSpPr>
          <a:xfrm>
            <a:off x="12700" y="0"/>
            <a:ext cx="9116501" cy="5715000"/>
            <a:chOff x="12700" y="0"/>
            <a:chExt cx="9116501" cy="571500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id-ID" sz="3200" dirty="0">
                  <a:latin typeface="Segoe UI Light" panose="020B0502040204020203" pitchFamily="34" charset="0"/>
                </a:rPr>
                <a:t>&lt;/&gt; {}</a:t>
              </a:r>
              <a:endParaRPr lang="id-ID"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id-ID" sz="3200" dirty="0">
                    <a:latin typeface="Segoe UI Light" panose="020B0502040204020203" pitchFamily="34" charset="0"/>
                  </a:rPr>
                  <a:t>:)</a:t>
                </a:r>
                <a:endParaRPr lang="id-ID" sz="3200" b="1" dirty="0">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id-ID"/>
              <a:t>Komputer mengerti bahasa kode</a:t>
            </a:r>
            <a:endParaRPr lang="id-ID"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id-ID" dirty="0"/>
          </a:p>
        </p:txBody>
      </p:sp>
    </p:spTree>
    <p:custDataLst>
      <p:tags r:id="rId1"/>
    </p:custDataLst>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4197685" cy="1200329"/>
          </a:xfrm>
          <a:prstGeom prst="rect">
            <a:avLst/>
          </a:prstGeom>
        </p:spPr>
        <p:txBody>
          <a:bodyPr wrap="square">
            <a:spAutoFit/>
          </a:bodyPr>
          <a:lstStyle/>
          <a:p>
            <a:r>
              <a:rPr lang="id-ID" sz="3600" dirty="0">
                <a:solidFill>
                  <a:schemeClr val="bg1"/>
                </a:solidFill>
                <a:latin typeface="Segoe UI Light" panose="020B0502040204020203" pitchFamily="34" charset="0"/>
              </a:rPr>
              <a:t>Makna pengodean adalah…</a:t>
            </a:r>
          </a:p>
        </p:txBody>
      </p:sp>
      <p:pic>
        <p:nvPicPr>
          <p:cNvPr id="8" name="Picture 7" descr="Bot dan Kura-Kura berdiri di atas balok" title="Bot dan Kura-Kura berdiri di atas balo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id-ID"/>
              <a:t>Apakah itu pengodean?</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id-ID" dirty="0"/>
          </a:p>
        </p:txBody>
      </p:sp>
    </p:spTree>
    <p:custDataLst>
      <p:tags r:id="rId1"/>
    </p:custDataLst>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Memecahkan masalah</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descr="Mainan tumpuk cincin berwarna-warni seperti manusia dengan dua kaki dan dua mata berdiri di atas balok" title="Mainan tumpuk cincin berwarna-warni seperti manusia dengan dua kaki dan dua mata berdiri di atas balo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id-ID"/>
              <a:t>Memecahkan Masalah</a:t>
            </a:r>
            <a:endParaRPr lang="id-ID" dirty="0"/>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id-ID" dirty="0"/>
          </a:p>
        </p:txBody>
      </p:sp>
    </p:spTree>
    <p:custDataLst>
      <p:tags r:id="rId1"/>
    </p:custDataLst>
    <p:extLst>
      <p:ext uri="{BB962C8B-B14F-4D97-AF65-F5344CB8AC3E}">
        <p14:creationId xmlns:p14="http://schemas.microsoft.com/office/powerpoint/2010/main" val="888821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2296</Words>
  <Application>Microsoft Office PowerPoint</Application>
  <PresentationFormat>On-screen Show (16:10)</PresentationFormat>
  <Paragraphs>327</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Selamat Datang di Hour of Code™</vt:lpstr>
      <vt:lpstr>Mari kita bahas tentang pengodean</vt:lpstr>
      <vt:lpstr>Video Hour of Code™ buatan Code.org</vt:lpstr>
      <vt:lpstr>Apa yang kamu ketahui tentang “pengodean?“ </vt:lpstr>
      <vt:lpstr>Pengodean adalah… </vt:lpstr>
      <vt:lpstr>Kamu dapat berkomunikasi dengan komputer</vt:lpstr>
      <vt:lpstr>Komputer mengerti bahasa kode</vt:lpstr>
      <vt:lpstr>Apakah itu pengodean?</vt:lpstr>
      <vt:lpstr>Memecahkan Masalah</vt:lpstr>
      <vt:lpstr>Gunakan imajinasi kamu</vt:lpstr>
      <vt:lpstr>Bekerja bersama teman</vt:lpstr>
      <vt:lpstr>Apa yang kamu suka lakukan?</vt:lpstr>
      <vt:lpstr>Menjadikan pengodean bagian dari hal yang kamu sukai</vt:lpstr>
      <vt:lpstr>How it goes down </vt:lpstr>
      <vt:lpstr>Rencana sesi Hour of Code™ </vt:lpstr>
      <vt:lpstr>Selesai </vt:lpstr>
      <vt:lpstr>Sekarang bagaimana pendapatmu tentang pengodean? </vt:lpstr>
      <vt:lpstr>PowerPoint Presentation</vt:lpstr>
      <vt:lpstr>Langkah selanjutnya</vt:lpstr>
      <vt:lpstr>Terima kasih telah bergabung!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2016-11-16T17:18:15Z</dcterms:created>
  <dcterms:modified xsi:type="dcterms:W3CDTF">2017-10-31T03:35:30Z</dcterms:modified>
</cp:coreProperties>
</file>